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1448943347" r:id="rId2"/>
    <p:sldId id="1448943346" r:id="rId3"/>
    <p:sldId id="4207" r:id="rId4"/>
    <p:sldId id="1448943340" r:id="rId5"/>
    <p:sldId id="414" r:id="rId6"/>
    <p:sldId id="4195" r:id="rId7"/>
    <p:sldId id="1742" r:id="rId8"/>
    <p:sldId id="1448943344" r:id="rId9"/>
    <p:sldId id="260" r:id="rId10"/>
    <p:sldId id="261" r:id="rId11"/>
    <p:sldId id="262" r:id="rId12"/>
    <p:sldId id="263" r:id="rId13"/>
    <p:sldId id="281" r:id="rId14"/>
    <p:sldId id="1448943341" r:id="rId15"/>
    <p:sldId id="264" r:id="rId16"/>
    <p:sldId id="266" r:id="rId17"/>
    <p:sldId id="267" r:id="rId18"/>
    <p:sldId id="268" r:id="rId19"/>
    <p:sldId id="269" r:id="rId20"/>
    <p:sldId id="270" r:id="rId21"/>
    <p:sldId id="271" r:id="rId22"/>
    <p:sldId id="272" r:id="rId23"/>
    <p:sldId id="273" r:id="rId24"/>
    <p:sldId id="274" r:id="rId25"/>
    <p:sldId id="275" r:id="rId26"/>
    <p:sldId id="276" r:id="rId27"/>
    <p:sldId id="1448943342" r:id="rId28"/>
    <p:sldId id="1448943330" r:id="rId29"/>
    <p:sldId id="279" r:id="rId30"/>
    <p:sldId id="280" r:id="rId31"/>
    <p:sldId id="1448943338" r:id="rId32"/>
    <p:sldId id="283" r:id="rId33"/>
    <p:sldId id="1448943343" r:id="rId34"/>
    <p:sldId id="1747" r:id="rId35"/>
    <p:sldId id="1448943323" r:id="rId36"/>
    <p:sldId id="1448943309" r:id="rId37"/>
    <p:sldId id="1867" r:id="rId38"/>
    <p:sldId id="1448943324" r:id="rId39"/>
    <p:sldId id="1448943325" r:id="rId40"/>
    <p:sldId id="1448943326" r:id="rId41"/>
    <p:sldId id="1448943327" r:id="rId42"/>
    <p:sldId id="1448943328" r:id="rId43"/>
    <p:sldId id="1448943306" r:id="rId44"/>
    <p:sldId id="1448943312" r:id="rId45"/>
    <p:sldId id="1448943313" r:id="rId46"/>
    <p:sldId id="1448943314" r:id="rId47"/>
    <p:sldId id="1448943315" r:id="rId48"/>
    <p:sldId id="1448943316" r:id="rId49"/>
    <p:sldId id="1448943305" r:id="rId50"/>
    <p:sldId id="1448943319" r:id="rId51"/>
    <p:sldId id="1448943320" r:id="rId52"/>
    <p:sldId id="1448943318" r:id="rId53"/>
    <p:sldId id="1448943311" r:id="rId54"/>
    <p:sldId id="538" r:id="rId55"/>
    <p:sldId id="539" r:id="rId56"/>
    <p:sldId id="543" r:id="rId57"/>
    <p:sldId id="548" r:id="rId58"/>
    <p:sldId id="541" r:id="rId59"/>
  </p:sldIdLst>
  <p:sldSz cx="12192000" cy="6858000"/>
  <p:notesSz cx="6858000" cy="9144000"/>
  <p:embeddedFontLst>
    <p:embeddedFont>
      <p:font typeface="Avenir" panose="02000503020000020003" pitchFamily="2" charset="0"/>
      <p:regular r:id="rId61"/>
      <p:italic r:id="rId62"/>
    </p:embeddedFont>
    <p:embeddedFont>
      <p:font typeface="Avenir Book" panose="02000503020000020003" pitchFamily="2" charset="0"/>
      <p:regular r:id="rId63"/>
      <p:italic r:id="rId64"/>
    </p:embeddedFont>
    <p:embeddedFont>
      <p:font typeface="Georgia" panose="02040502050405020303" pitchFamily="18" charset="0"/>
      <p:regular r:id="rId65"/>
      <p:bold r:id="rId66"/>
      <p:italic r:id="rId67"/>
      <p:boldItalic r:id="rId68"/>
    </p:embeddedFont>
    <p:embeddedFont>
      <p:font typeface="Gill Sans" panose="020B0502020104020203" pitchFamily="34" charset="-79"/>
      <p:regular r:id="rId69"/>
      <p:bold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56">
          <p15:clr>
            <a:srgbClr val="A4A3A4"/>
          </p15:clr>
        </p15:guide>
        <p15:guide id="2" pos="386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gHiO6/rTXHiqORkQvZUVtYU00K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20"/>
    <p:restoredTop sz="94093"/>
  </p:normalViewPr>
  <p:slideViewPr>
    <p:cSldViewPr snapToGrid="0">
      <p:cViewPr varScale="1">
        <p:scale>
          <a:sx n="116" d="100"/>
          <a:sy n="116" d="100"/>
        </p:scale>
        <p:origin x="1000" y="184"/>
      </p:cViewPr>
      <p:guideLst>
        <p:guide orient="horz" pos="225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a:t>
            </a:fld>
            <a:endParaRPr lang="en-US"/>
          </a:p>
        </p:txBody>
      </p:sp>
    </p:spTree>
    <p:extLst>
      <p:ext uri="{BB962C8B-B14F-4D97-AF65-F5344CB8AC3E}">
        <p14:creationId xmlns:p14="http://schemas.microsoft.com/office/powerpoint/2010/main" val="1652714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14</a:t>
            </a:fld>
            <a:endParaRPr lang="en-US"/>
          </a:p>
        </p:txBody>
      </p:sp>
    </p:spTree>
    <p:extLst>
      <p:ext uri="{BB962C8B-B14F-4D97-AF65-F5344CB8AC3E}">
        <p14:creationId xmlns:p14="http://schemas.microsoft.com/office/powerpoint/2010/main" val="51242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3</a:t>
            </a:fld>
            <a:endParaRPr lang="en-US"/>
          </a:p>
        </p:txBody>
      </p:sp>
    </p:spTree>
    <p:extLst>
      <p:ext uri="{BB962C8B-B14F-4D97-AF65-F5344CB8AC3E}">
        <p14:creationId xmlns:p14="http://schemas.microsoft.com/office/powerpoint/2010/main" val="121898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27</a:t>
            </a:fld>
            <a:endParaRPr lang="en-US"/>
          </a:p>
        </p:txBody>
      </p:sp>
    </p:spTree>
    <p:extLst>
      <p:ext uri="{BB962C8B-B14F-4D97-AF65-F5344CB8AC3E}">
        <p14:creationId xmlns:p14="http://schemas.microsoft.com/office/powerpoint/2010/main" val="3502125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348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33</a:t>
            </a:fld>
            <a:endParaRPr lang="en-US"/>
          </a:p>
        </p:txBody>
      </p:sp>
    </p:spTree>
    <p:extLst>
      <p:ext uri="{BB962C8B-B14F-4D97-AF65-F5344CB8AC3E}">
        <p14:creationId xmlns:p14="http://schemas.microsoft.com/office/powerpoint/2010/main" val="526814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569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89083-4CCA-BA46-9F2A-33AC8B9D4D13}" type="slidenum">
              <a:rPr lang="en-US" smtClean="0"/>
              <a:t>4</a:t>
            </a:fld>
            <a:endParaRPr lang="en-US"/>
          </a:p>
        </p:txBody>
      </p:sp>
    </p:spTree>
    <p:extLst>
      <p:ext uri="{BB962C8B-B14F-4D97-AF65-F5344CB8AC3E}">
        <p14:creationId xmlns:p14="http://schemas.microsoft.com/office/powerpoint/2010/main" val="1924988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Book" charset="0"/>
                <a:ea typeface="Avenir Book" charset="0"/>
                <a:cs typeface="Avenir Book" charset="0"/>
              </a:rPr>
              <a:t>Next we carry out feature selection, In this cartoon, cells are in 3D space with each cell localized based on its expression of genes 1,2,3. In reality cells are in 20K dimensional space (genes in human genome) but this is hard to visualize, and it is very difficult to cluster cells in higher-dimensional space. To reduce the dimensionality of the data, we only use those genes whose expression levels are highly variable across individual cells. The intuition is that a gene that has the same expression across all cells will not distinguish different T cell states, while genes that are high in one state and low in another state are informative. This is the feature selection. We typically select 2000-5000 most highly variable genes.</a:t>
            </a:r>
          </a:p>
        </p:txBody>
      </p:sp>
      <p:sp>
        <p:nvSpPr>
          <p:cNvPr id="4" name="Slide Number Placeholder 3"/>
          <p:cNvSpPr>
            <a:spLocks noGrp="1"/>
          </p:cNvSpPr>
          <p:nvPr>
            <p:ph type="sldNum" sz="quarter" idx="5"/>
          </p:nvPr>
        </p:nvSpPr>
        <p:spPr/>
        <p:txBody>
          <a:bodyPr/>
          <a:lstStyle/>
          <a:p>
            <a:fld id="{F818B1B5-C28F-F642-813D-B6EC371129A9}" type="slidenum">
              <a:rPr lang="en-US" smtClean="0"/>
              <a:t>6</a:t>
            </a:fld>
            <a:endParaRPr lang="en-US"/>
          </a:p>
        </p:txBody>
      </p:sp>
    </p:spTree>
    <p:extLst>
      <p:ext uri="{BB962C8B-B14F-4D97-AF65-F5344CB8AC3E}">
        <p14:creationId xmlns:p14="http://schemas.microsoft.com/office/powerpoint/2010/main" val="1065204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Local accuracy vs global accuracy in representation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333333"/>
                </a:solidFill>
                <a:effectLst/>
                <a:latin typeface="-apple-system"/>
              </a:rPr>
              <a:t>In order to construct the initial high-dimensional graph, UMAP builds something called a "fuzzy simplicial complex". This is really just a representation of a weighted graph, with edge weights representing the likelihood that two points are connected. To determine connectedness, UMAP extends a radius outwards from each point, connecting points when those radii overlap. Choosing this radius is critical - too small a choice will lead to small, isolated clusters, while too large a choice will connect everything together. UMAP overcomes this challenge by choosing a radius locally, based on the distance to each point's </a:t>
            </a:r>
            <a:r>
              <a:rPr lang="en-US" b="0" i="1" dirty="0">
                <a:solidFill>
                  <a:srgbClr val="333333"/>
                </a:solidFill>
                <a:effectLst/>
                <a:latin typeface="-apple-system"/>
              </a:rPr>
              <a:t>n</a:t>
            </a:r>
            <a:r>
              <a:rPr lang="en-US" b="0" i="0" dirty="0">
                <a:solidFill>
                  <a:srgbClr val="333333"/>
                </a:solidFill>
                <a:effectLst/>
                <a:latin typeface="-apple-system"/>
              </a:rPr>
              <a:t>th nearest neighbor. UMAP then makes the graph "fuzzy" by decreasing the likelihood of connection as the radius grows. Finally, by stipulating that each point must be connected to at least its closest neighbor, UMAP ensures that local structure is preserved in balance with global structure.</a:t>
            </a:r>
            <a:endParaRPr dirty="0"/>
          </a:p>
        </p:txBody>
      </p:sp>
      <p:sp>
        <p:nvSpPr>
          <p:cNvPr id="656" name="Google Shape;65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253038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pic>
        <p:nvPicPr>
          <p:cNvPr id="2" name="Picture 1" descr="emergence_ppt.jpg">
            <a:extLst>
              <a:ext uri="{FF2B5EF4-FFF2-40B4-BE49-F238E27FC236}">
                <a16:creationId xmlns:a16="http://schemas.microsoft.com/office/drawing/2014/main" id="{A704838F-8A73-7C7A-3EE8-0911B2D8D5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F5FF383-FC95-8DAD-064A-2CEA26D85BA7}"/>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16" name="Google Shape;1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slide option 1">
    <p:spTree>
      <p:nvGrpSpPr>
        <p:cNvPr id="1" name=""/>
        <p:cNvGrpSpPr/>
        <p:nvPr/>
      </p:nvGrpSpPr>
      <p:grpSpPr>
        <a:xfrm>
          <a:off x="0" y="0"/>
          <a:ext cx="0" cy="0"/>
          <a:chOff x="0" y="0"/>
          <a:chExt cx="0" cy="0"/>
        </a:xfrm>
      </p:grpSpPr>
      <p:pic>
        <p:nvPicPr>
          <p:cNvPr id="3" name="Picture 2" descr="emergence_ppt.jpg">
            <a:extLst>
              <a:ext uri="{FF2B5EF4-FFF2-40B4-BE49-F238E27FC236}">
                <a16:creationId xmlns:a16="http://schemas.microsoft.com/office/drawing/2014/main" id="{2AF83C46-D350-92BB-0621-C936BFCC5E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2AE92E6-36AE-6C18-BFD1-E103CBC81633}"/>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p:cNvSpPr>
            <a:spLocks noGrp="1"/>
          </p:cNvSpPr>
          <p:nvPr>
            <p:ph type="title"/>
          </p:nvPr>
        </p:nvSpPr>
        <p:spPr>
          <a:xfrm>
            <a:off x="0" y="180624"/>
            <a:ext cx="12192000" cy="733777"/>
          </a:xfrm>
        </p:spPr>
        <p:txBody>
          <a:bodyPr>
            <a:normAutofit/>
          </a:bodyPr>
          <a:lstStyle>
            <a:lvl1pPr>
              <a:defRPr sz="2667"/>
            </a:lvl1pPr>
          </a:lstStyle>
          <a:p>
            <a:r>
              <a:rPr lang="en-US"/>
              <a:t>Click to edit Master title style</a:t>
            </a:r>
            <a:endParaRPr lang="en-US" dirty="0"/>
          </a:p>
        </p:txBody>
      </p:sp>
      <p:sp>
        <p:nvSpPr>
          <p:cNvPr id="12" name="Text Placeholder 2"/>
          <p:cNvSpPr>
            <a:spLocks noGrp="1"/>
          </p:cNvSpPr>
          <p:nvPr>
            <p:ph type="body" idx="1"/>
          </p:nvPr>
        </p:nvSpPr>
        <p:spPr>
          <a:xfrm>
            <a:off x="609604" y="914401"/>
            <a:ext cx="10972792" cy="5441953"/>
          </a:xfrm>
        </p:spPr>
        <p:txBody>
          <a:bodyPr anchor="t">
            <a:normAutofit/>
          </a:bodyPr>
          <a:lstStyle>
            <a:lvl1pPr marL="380990" indent="-380990" algn="l">
              <a:lnSpc>
                <a:spcPct val="100000"/>
              </a:lnSpc>
              <a:buFont typeface="Arial"/>
              <a:buChar char="•"/>
              <a:defRPr sz="2400" baseline="0">
                <a:solidFill>
                  <a:srgbClr val="133C68"/>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
        <p:nvSpPr>
          <p:cNvPr id="8" name="Content Placeholder 8"/>
          <p:cNvSpPr>
            <a:spLocks noGrp="1"/>
          </p:cNvSpPr>
          <p:nvPr>
            <p:ph sz="quarter" idx="13" hasCustomPrompt="1"/>
          </p:nvPr>
        </p:nvSpPr>
        <p:spPr>
          <a:xfrm>
            <a:off x="2165351" y="5683251"/>
            <a:ext cx="7861300" cy="673100"/>
          </a:xfrm>
        </p:spPr>
        <p:txBody>
          <a:bodyPr anchor="ctr">
            <a:normAutofit/>
          </a:bodyPr>
          <a:lstStyle>
            <a:lvl1pPr marL="0" indent="0" algn="ctr">
              <a:buNone/>
              <a:defRPr sz="20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Concluding Phrase</a:t>
            </a:r>
          </a:p>
        </p:txBody>
      </p:sp>
      <p:sp>
        <p:nvSpPr>
          <p:cNvPr id="10" name="Content Placeholder 8"/>
          <p:cNvSpPr>
            <a:spLocks noGrp="1"/>
          </p:cNvSpPr>
          <p:nvPr>
            <p:ph sz="quarter" idx="14" hasCustomPrompt="1"/>
          </p:nvPr>
        </p:nvSpPr>
        <p:spPr>
          <a:xfrm>
            <a:off x="2165351" y="6356355"/>
            <a:ext cx="7861300" cy="365125"/>
          </a:xfrm>
        </p:spPr>
        <p:txBody>
          <a:bodyPr anchor="t">
            <a:normAutofit/>
          </a:bodyPr>
          <a:lstStyle>
            <a:lvl1pPr marL="0" indent="0" algn="ctr">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Footer</a:t>
            </a:r>
          </a:p>
        </p:txBody>
      </p:sp>
    </p:spTree>
    <p:extLst>
      <p:ext uri="{BB962C8B-B14F-4D97-AF65-F5344CB8AC3E}">
        <p14:creationId xmlns:p14="http://schemas.microsoft.com/office/powerpoint/2010/main" val="551183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emergence_ppt.jpg">
            <a:extLst>
              <a:ext uri="{FF2B5EF4-FFF2-40B4-BE49-F238E27FC236}">
                <a16:creationId xmlns:a16="http://schemas.microsoft.com/office/drawing/2014/main" id="{56894948-6233-F226-818A-9FAF2C9FD7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8F2C6F3-9A06-1601-8DBB-0451A82EF99C}"/>
              </a:ext>
            </a:extLst>
          </p:cNvPr>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D38ACC2-EFE2-F944-BFA0-25BE56F70F08}" type="datetimeFigureOut">
              <a:rPr lang="en-US"/>
              <a:pPr>
                <a:defRPr/>
              </a:pPr>
              <a:t>7/13/24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B40280-C56C-3B42-9723-931AE1239688}" type="slidenum">
              <a:rPr lang="en-US" altLang="en-US"/>
              <a:pPr>
                <a:defRPr/>
              </a:pPr>
              <a:t>‹#›</a:t>
            </a:fld>
            <a:endParaRPr lang="en-US" altLang="en-US"/>
          </a:p>
        </p:txBody>
      </p:sp>
    </p:spTree>
    <p:extLst>
      <p:ext uri="{BB962C8B-B14F-4D97-AF65-F5344CB8AC3E}">
        <p14:creationId xmlns:p14="http://schemas.microsoft.com/office/powerpoint/2010/main" val="288636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lide option 2">
    <p:spTree>
      <p:nvGrpSpPr>
        <p:cNvPr id="1" name=""/>
        <p:cNvGrpSpPr/>
        <p:nvPr/>
      </p:nvGrpSpPr>
      <p:grpSpPr>
        <a:xfrm>
          <a:off x="0" y="0"/>
          <a:ext cx="0" cy="0"/>
          <a:chOff x="0" y="0"/>
          <a:chExt cx="0" cy="0"/>
        </a:xfrm>
      </p:grpSpPr>
      <p:pic>
        <p:nvPicPr>
          <p:cNvPr id="11" name="Picture 10" descr="emergence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0" y="914400"/>
            <a:ext cx="12192000" cy="594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133C68"/>
              </a:solidFill>
            </a:endParaRPr>
          </a:p>
        </p:txBody>
      </p:sp>
      <p:sp>
        <p:nvSpPr>
          <p:cNvPr id="4" name="Text Placeholder 2"/>
          <p:cNvSpPr>
            <a:spLocks noGrp="1"/>
          </p:cNvSpPr>
          <p:nvPr>
            <p:ph type="body" idx="1"/>
          </p:nvPr>
        </p:nvSpPr>
        <p:spPr>
          <a:xfrm>
            <a:off x="609608" y="914401"/>
            <a:ext cx="10972792" cy="5091288"/>
          </a:xfrm>
        </p:spPr>
        <p:txBody>
          <a:bodyPr anchor="t">
            <a:normAutofit/>
          </a:bodyPr>
          <a:lstStyle>
            <a:lvl1pPr marL="380990" indent="-380990" algn="l">
              <a:lnSpc>
                <a:spcPct val="100000"/>
              </a:lnSpc>
              <a:buFont typeface="Arial"/>
              <a:buChar char="•"/>
              <a:defRPr sz="1867" baseline="0">
                <a:solidFill>
                  <a:srgbClr val="18548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Title 1"/>
          <p:cNvSpPr>
            <a:spLocks noGrp="1"/>
          </p:cNvSpPr>
          <p:nvPr>
            <p:ph type="title"/>
          </p:nvPr>
        </p:nvSpPr>
        <p:spPr>
          <a:xfrm>
            <a:off x="609600" y="180624"/>
            <a:ext cx="10972800" cy="733777"/>
          </a:xfrm>
        </p:spPr>
        <p:txBody>
          <a:bodyPr>
            <a:normAutofit/>
          </a:bodyPr>
          <a:lstStyle>
            <a:lvl1pPr>
              <a:defRPr sz="2667"/>
            </a:lvl1pPr>
          </a:lstStyle>
          <a:p>
            <a:r>
              <a:rPr lang="en-US"/>
              <a:t>Click to edit Master title style</a:t>
            </a:r>
            <a:endParaRPr lang="en-US" dirty="0"/>
          </a:p>
        </p:txBody>
      </p:sp>
      <p:sp>
        <p:nvSpPr>
          <p:cNvPr id="10" name="Footer Placeholder 4"/>
          <p:cNvSpPr>
            <a:spLocks noGrp="1"/>
          </p:cNvSpPr>
          <p:nvPr>
            <p:ph type="ftr" sz="quarter" idx="11"/>
          </p:nvPr>
        </p:nvSpPr>
        <p:spPr>
          <a:xfrm>
            <a:off x="2164316" y="6356354"/>
            <a:ext cx="7863368" cy="365125"/>
          </a:xfrm>
          <a:prstGeom prst="rect">
            <a:avLst/>
          </a:prstGeom>
        </p:spPr>
        <p:txBody>
          <a:bodyPr/>
          <a:lstStyle>
            <a:lvl1pPr algn="ctr">
              <a:defRPr sz="1333">
                <a:solidFill>
                  <a:srgbClr val="133C68"/>
                </a:solidFill>
                <a:latin typeface="Arial" charset="0"/>
                <a:ea typeface="Arial" charset="0"/>
                <a:cs typeface="Arial" charset="0"/>
              </a:defRPr>
            </a:lvl1pPr>
          </a:lstStyle>
          <a:p>
            <a:r>
              <a:rPr lang="en-US"/>
              <a:t>Footer</a:t>
            </a:r>
            <a:endParaRPr lang="en-US" dirty="0"/>
          </a:p>
        </p:txBody>
      </p:sp>
      <p:sp>
        <p:nvSpPr>
          <p:cNvPr id="12" name="Slide Number Placeholder 5"/>
          <p:cNvSpPr>
            <a:spLocks noGrp="1"/>
          </p:cNvSpPr>
          <p:nvPr>
            <p:ph type="sldNum" sz="quarter" idx="12"/>
          </p:nvPr>
        </p:nvSpPr>
        <p:spPr>
          <a:xfrm>
            <a:off x="11313042" y="6356354"/>
            <a:ext cx="675759" cy="365125"/>
          </a:xfrm>
          <a:prstGeom prst="rect">
            <a:avLst/>
          </a:prstGeom>
        </p:spPr>
        <p:txBody>
          <a:bodyPr/>
          <a:lstStyle>
            <a:lvl1pPr algn="r">
              <a:defRPr sz="1333">
                <a:solidFill>
                  <a:srgbClr val="133C68"/>
                </a:solidFill>
                <a:latin typeface="Arial" charset="0"/>
                <a:ea typeface="Arial" charset="0"/>
                <a:cs typeface="Arial" charset="0"/>
              </a:defRPr>
            </a:lvl1pPr>
          </a:lstStyle>
          <a:p>
            <a:fld id="{982F46DF-238F-F546-98B7-70B77862DA13}" type="slidenum">
              <a:rPr lang="en-US" smtClean="0"/>
              <a:pPr/>
              <a:t>‹#›</a:t>
            </a:fld>
            <a:endParaRPr lang="en-US" dirty="0"/>
          </a:p>
        </p:txBody>
      </p:sp>
    </p:spTree>
    <p:extLst>
      <p:ext uri="{BB962C8B-B14F-4D97-AF65-F5344CB8AC3E}">
        <p14:creationId xmlns:p14="http://schemas.microsoft.com/office/powerpoint/2010/main" val="32383950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9"/>
          <p:cNvSpPr>
            <a:spLocks noGrp="1"/>
          </p:cNvSpPr>
          <p:nvPr>
            <p:ph type="pic" idx="2"/>
          </p:nvPr>
        </p:nvSpPr>
        <p:spPr>
          <a:xfrm>
            <a:off x="5183188" y="987425"/>
            <a:ext cx="6172200" cy="4873625"/>
          </a:xfrm>
          <a:prstGeom prst="rect">
            <a:avLst/>
          </a:prstGeom>
          <a:noFill/>
          <a:ln>
            <a:noFill/>
          </a:ln>
        </p:spPr>
      </p:sp>
      <p:sp>
        <p:nvSpPr>
          <p:cNvPr id="74" name="Google Shape;74;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s://gtexportal.org/home/" TargetMode="External"/><Relationship Id="rId2" Type="http://schemas.openxmlformats.org/officeDocument/2006/relationships/hyperlink" Target="https://www.immgen.org/" TargetMode="Externa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hyperlink" Target="https://www.emouseatlas.org/" TargetMode="External"/><Relationship Id="rId7" Type="http://schemas.openxmlformats.org/officeDocument/2006/relationships/hyperlink" Target="https://www.ncbi.nlm.nih.gov/" TargetMode="External"/><Relationship Id="rId2" Type="http://schemas.openxmlformats.org/officeDocument/2006/relationships/hyperlink" Target="NULL" TargetMode="External"/><Relationship Id="rId1" Type="http://schemas.openxmlformats.org/officeDocument/2006/relationships/slideLayout" Target="../slideLayouts/slideLayout11.xml"/><Relationship Id="rId6" Type="http://schemas.openxmlformats.org/officeDocument/2006/relationships/hyperlink" Target="https://bio-atlas.psu.edu/zf/" TargetMode="External"/><Relationship Id="rId5" Type="http://schemas.openxmlformats.org/officeDocument/2006/relationships/hyperlink" Target="https://www.wormatlas.org/" TargetMode="External"/><Relationship Id="rId4" Type="http://schemas.openxmlformats.org/officeDocument/2006/relationships/hyperlink" Target="https://flybase.or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inglecell.broadinstitute.org/" TargetMode="External"/><Relationship Id="rId2" Type="http://schemas.openxmlformats.org/officeDocument/2006/relationships/hyperlink" Target="https://www.ebi.ac.uk/humancellatlas/project-catalogue/" TargetMode="External"/><Relationship Id="rId1" Type="http://schemas.openxmlformats.org/officeDocument/2006/relationships/slideLayout" Target="../slideLayouts/slideLayout11.xml"/><Relationship Id="rId5" Type="http://schemas.openxmlformats.org/officeDocument/2006/relationships/hyperlink" Target="http://biocc.hrbmu.edu.cn/CellMarker/index.jsp" TargetMode="External"/><Relationship Id="rId4" Type="http://schemas.openxmlformats.org/officeDocument/2006/relationships/hyperlink" Target="https://panglaodb.se/" TargetMode="Externa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9.png"/><Relationship Id="rId4" Type="http://schemas.openxmlformats.org/officeDocument/2006/relationships/hyperlink" Target="https://panglaodb.s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tiff"/><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3.tiff"/><Relationship Id="rId4" Type="http://schemas.openxmlformats.org/officeDocument/2006/relationships/image" Target="../media/image42.tif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DD04-E1E5-66F7-9CC2-E30683EA7690}"/>
              </a:ext>
            </a:extLst>
          </p:cNvPr>
          <p:cNvSpPr>
            <a:spLocks noGrp="1"/>
          </p:cNvSpPr>
          <p:nvPr>
            <p:ph type="title"/>
          </p:nvPr>
        </p:nvSpPr>
        <p:spPr>
          <a:xfrm>
            <a:off x="609600" y="1034614"/>
            <a:ext cx="10972800" cy="2166763"/>
          </a:xfrm>
        </p:spPr>
        <p:txBody>
          <a:bodyPr>
            <a:noAutofit/>
          </a:bodyPr>
          <a:lstStyle/>
          <a:p>
            <a:pPr algn="ctr">
              <a:spcBef>
                <a:spcPts val="0"/>
              </a:spcBef>
              <a:tabLst>
                <a:tab pos="2971800" algn="ctr"/>
                <a:tab pos="5943600" algn="r"/>
              </a:tabLst>
            </a:pPr>
            <a:r>
              <a:rPr lang="en-US" sz="2000" b="1" kern="100" dirty="0">
                <a:solidFill>
                  <a:srgbClr val="020056"/>
                </a:solidFill>
                <a:effectLst/>
                <a:latin typeface="Calibri"/>
                <a:ea typeface="Aptos" panose="020B0004020202020204" pitchFamily="34" charset="0"/>
                <a:cs typeface="Calibri"/>
              </a:rPr>
              <a:t>2024 Single Cell Workship Colombia</a:t>
            </a:r>
            <a:br>
              <a:rPr lang="en-US" sz="2000" b="1" kern="100" dirty="0">
                <a:effectLst/>
                <a:latin typeface="Calibri" panose="020F0502020204030204" pitchFamily="34" charset="0"/>
                <a:ea typeface="Aptos" panose="020B0004020202020204" pitchFamily="34" charset="0"/>
                <a:cs typeface="Calibri" panose="020F0502020204030204" pitchFamily="34" charset="0"/>
              </a:rPr>
            </a:br>
            <a:br>
              <a:rPr lang="en-US" sz="3600" b="1" kern="100" dirty="0">
                <a:effectLst/>
                <a:latin typeface="Calibri" panose="020F0502020204030204" pitchFamily="34" charset="0"/>
                <a:ea typeface="Aptos" panose="020B0004020202020204" pitchFamily="34" charset="0"/>
                <a:cs typeface="Calibri" panose="020F0502020204030204" pitchFamily="34" charset="0"/>
              </a:rPr>
            </a:br>
            <a:r>
              <a:rPr lang="en-US" sz="3600" b="1" kern="100" dirty="0">
                <a:solidFill>
                  <a:srgbClr val="020056"/>
                </a:solidFill>
                <a:effectLst/>
                <a:latin typeface="Calibri"/>
                <a:ea typeface="Aptos" panose="020B0004020202020204" pitchFamily="34" charset="0"/>
                <a:cs typeface="Calibri"/>
              </a:rPr>
              <a:t>M</a:t>
            </a:r>
            <a:r>
              <a:rPr lang="en-US" sz="3600" b="1" kern="100" dirty="0">
                <a:solidFill>
                  <a:srgbClr val="020056"/>
                </a:solidFill>
                <a:latin typeface="Calibri"/>
                <a:ea typeface="Aptos" panose="020B0004020202020204" pitchFamily="34" charset="0"/>
                <a:cs typeface="Calibri"/>
              </a:rPr>
              <a:t>odule 2: Clustering and Cell Annotation</a:t>
            </a:r>
            <a:endParaRPr lang="en-US" sz="3600" kern="100" dirty="0">
              <a:solidFill>
                <a:srgbClr val="020056"/>
              </a:solidFill>
              <a:effectLst/>
              <a:latin typeface="Calibri" panose="020F0502020204030204" pitchFamily="34" charset="0"/>
              <a:ea typeface="Aptos" panose="020B0004020202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197779C-AD0F-5A1D-02E3-8EA92BA07C2D}"/>
              </a:ext>
            </a:extLst>
          </p:cNvPr>
          <p:cNvSpPr/>
          <p:nvPr/>
        </p:nvSpPr>
        <p:spPr>
          <a:xfrm>
            <a:off x="0" y="6005689"/>
            <a:ext cx="2334126" cy="733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ubtitle 2">
            <a:extLst>
              <a:ext uri="{FF2B5EF4-FFF2-40B4-BE49-F238E27FC236}">
                <a16:creationId xmlns:a16="http://schemas.microsoft.com/office/drawing/2014/main" id="{07530F7D-3061-3BDA-483B-0E90113AF625}"/>
              </a:ext>
            </a:extLst>
          </p:cNvPr>
          <p:cNvSpPr txBox="1">
            <a:spLocks/>
          </p:cNvSpPr>
          <p:nvPr/>
        </p:nvSpPr>
        <p:spPr>
          <a:xfrm>
            <a:off x="4801857" y="5862433"/>
            <a:ext cx="2693225" cy="833875"/>
          </a:xfrm>
          <a:prstGeom prst="rect">
            <a:avLst/>
          </a:prstGeom>
        </p:spPr>
        <p:txBody>
          <a:bodyPr vert="horz" lIns="91440" tIns="45720" rIns="91440" bIns="45720" rtlCol="0" anchor="t">
            <a:normAutofit/>
          </a:bodyPr>
          <a:lstStyle>
            <a:lvl1pPr marL="380990" indent="-380990" algn="l" defTabSz="914400" rtl="0" eaLnBrk="1" latinLnBrk="0" hangingPunct="1">
              <a:lnSpc>
                <a:spcPct val="100000"/>
              </a:lnSpc>
              <a:spcBef>
                <a:spcPts val="1000"/>
              </a:spcBef>
              <a:buFont typeface="Arial"/>
              <a:buChar char="•"/>
              <a:defRPr sz="1867" kern="1200" baseline="0">
                <a:solidFill>
                  <a:srgbClr val="185485"/>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2133" kern="1200">
                <a:solidFill>
                  <a:schemeClr val="tx1">
                    <a:tint val="75000"/>
                  </a:schemeClr>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867" kern="1200">
                <a:solidFill>
                  <a:schemeClr val="tx1">
                    <a:tint val="75000"/>
                  </a:schemeClr>
                </a:solidFill>
                <a:latin typeface="+mn-lt"/>
                <a:ea typeface="+mn-ea"/>
                <a:cs typeface="+mn-cs"/>
              </a:defRPr>
            </a:lvl9pPr>
          </a:lstStyle>
          <a:p>
            <a:pPr marL="0" indent="0" algn="ctr">
              <a:buFont typeface="Arial"/>
              <a:buNone/>
            </a:pPr>
            <a:r>
              <a:rPr lang="en-US">
                <a:latin typeface="Arial" panose="020B0604020202020204" pitchFamily="34" charset="0"/>
                <a:cs typeface="Arial" panose="020B0604020202020204" pitchFamily="34" charset="0"/>
              </a:rPr>
              <a:t>July 15-19th, 2024</a:t>
            </a:r>
          </a:p>
          <a:p>
            <a:pPr marL="0" indent="0" algn="ctr">
              <a:buFont typeface="Arial"/>
              <a:buNone/>
            </a:pPr>
            <a:r>
              <a:rPr lang="en-US">
                <a:latin typeface="Arial" panose="020B0604020202020204" pitchFamily="34" charset="0"/>
                <a:cs typeface="Arial" panose="020B0604020202020204" pitchFamily="34" charset="0"/>
              </a:rPr>
              <a:t>Bogota</a:t>
            </a:r>
            <a:r>
              <a:rPr lang="en-US" dirty="0">
                <a:latin typeface="Arial" panose="020B0604020202020204" pitchFamily="34" charset="0"/>
                <a:cs typeface="Arial" panose="020B0604020202020204" pitchFamily="34" charset="0"/>
              </a:rPr>
              <a:t>, Colombia</a:t>
            </a:r>
          </a:p>
        </p:txBody>
      </p:sp>
      <p:pic>
        <p:nvPicPr>
          <p:cNvPr id="7" name="Picture 6">
            <a:extLst>
              <a:ext uri="{FF2B5EF4-FFF2-40B4-BE49-F238E27FC236}">
                <a16:creationId xmlns:a16="http://schemas.microsoft.com/office/drawing/2014/main" id="{FDF5F4E6-9C34-78D6-D301-7D36F15E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87" y="4559223"/>
            <a:ext cx="4627637" cy="1145928"/>
          </a:xfrm>
          <a:prstGeom prst="rect">
            <a:avLst/>
          </a:prstGeom>
        </p:spPr>
      </p:pic>
      <p:pic>
        <p:nvPicPr>
          <p:cNvPr id="8" name="Picture 7" descr="A close-up of a logo&#10;&#10;Description automatically generated">
            <a:extLst>
              <a:ext uri="{FF2B5EF4-FFF2-40B4-BE49-F238E27FC236}">
                <a16:creationId xmlns:a16="http://schemas.microsoft.com/office/drawing/2014/main" id="{45D54B94-2B5A-8615-D19F-1E1511A8D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463" y="3429000"/>
            <a:ext cx="3373821" cy="958829"/>
          </a:xfrm>
          <a:prstGeom prst="rect">
            <a:avLst/>
          </a:prstGeom>
        </p:spPr>
      </p:pic>
      <p:pic>
        <p:nvPicPr>
          <p:cNvPr id="9" name="Picture 2" descr="Universidad de los Andes Online Courses | Coursera">
            <a:extLst>
              <a:ext uri="{FF2B5EF4-FFF2-40B4-BE49-F238E27FC236}">
                <a16:creationId xmlns:a16="http://schemas.microsoft.com/office/drawing/2014/main" id="{0D3407DA-3F21-C85C-24E9-3332BCCCB2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08" b="25406"/>
          <a:stretch/>
        </p:blipFill>
        <p:spPr bwMode="auto">
          <a:xfrm>
            <a:off x="7114374" y="4446072"/>
            <a:ext cx="2286000" cy="1188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background with white text&#10;&#10;Description automatically generated">
            <a:extLst>
              <a:ext uri="{FF2B5EF4-FFF2-40B4-BE49-F238E27FC236}">
                <a16:creationId xmlns:a16="http://schemas.microsoft.com/office/drawing/2014/main" id="{F81AAC3B-FD10-CB0E-133A-B8E3A1CF499C}"/>
              </a:ext>
            </a:extLst>
          </p:cNvPr>
          <p:cNvPicPr>
            <a:picLocks noChangeAspect="1"/>
          </p:cNvPicPr>
          <p:nvPr/>
        </p:nvPicPr>
        <p:blipFill>
          <a:blip r:embed="rId5"/>
          <a:stretch>
            <a:fillRect/>
          </a:stretch>
        </p:blipFill>
        <p:spPr>
          <a:xfrm>
            <a:off x="1714011" y="3351646"/>
            <a:ext cx="3326280" cy="958829"/>
          </a:xfrm>
          <a:prstGeom prst="rect">
            <a:avLst/>
          </a:prstGeom>
        </p:spPr>
      </p:pic>
    </p:spTree>
    <p:extLst>
      <p:ext uri="{BB962C8B-B14F-4D97-AF65-F5344CB8AC3E}">
        <p14:creationId xmlns:p14="http://schemas.microsoft.com/office/powerpoint/2010/main" val="12198296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p:nvPr/>
        </p:nvSpPr>
        <p:spPr>
          <a:xfrm>
            <a:off x="785813" y="1402670"/>
            <a:ext cx="11087099" cy="4854983"/>
          </a:xfrm>
          <a:prstGeom prst="rect">
            <a:avLst/>
          </a:prstGeom>
          <a:noFill/>
          <a:ln>
            <a:noFill/>
          </a:ln>
        </p:spPr>
        <p:txBody>
          <a:bodyPr spcFirstLastPara="1" wrap="square" lIns="91425" tIns="45700" rIns="91425" bIns="45700" anchor="t" anchorCtr="0">
            <a:spAutoFit/>
          </a:bodyPr>
          <a:lstStyle/>
          <a:p>
            <a:pPr marL="114300" marR="0" lvl="0" indent="0" algn="l" rtl="0">
              <a:lnSpc>
                <a:spcPct val="115000"/>
              </a:lnSpc>
              <a:spcBef>
                <a:spcPts val="0"/>
              </a:spcBef>
              <a:spcAft>
                <a:spcPts val="0"/>
              </a:spcAft>
              <a:buNone/>
            </a:pPr>
            <a:r>
              <a:rPr lang="en-US" sz="2400">
                <a:solidFill>
                  <a:schemeClr val="dk1"/>
                </a:solidFill>
                <a:latin typeface="Avenir"/>
                <a:ea typeface="Avenir"/>
                <a:cs typeface="Avenir"/>
                <a:sym typeface="Avenir"/>
              </a:rPr>
              <a:t>One approach to simplification is to </a:t>
            </a:r>
            <a:r>
              <a:rPr lang="en-US" sz="2400" b="1" u="sng">
                <a:solidFill>
                  <a:schemeClr val="dk1"/>
                </a:solidFill>
                <a:latin typeface="Avenir"/>
                <a:ea typeface="Avenir"/>
                <a:cs typeface="Avenir"/>
                <a:sym typeface="Avenir"/>
              </a:rPr>
              <a:t>assume that the data of interest lies within lower-dimensional space</a:t>
            </a:r>
            <a:r>
              <a:rPr lang="en-US" sz="2400">
                <a:solidFill>
                  <a:schemeClr val="dk1"/>
                </a:solidFill>
                <a:latin typeface="Avenir"/>
                <a:ea typeface="Avenir"/>
                <a:cs typeface="Avenir"/>
                <a:sym typeface="Avenir"/>
              </a:rPr>
              <a:t>. If the data of interest is of low enough dimension, the data can be visualised in the low-dimensional space.</a:t>
            </a:r>
            <a:endParaRPr/>
          </a:p>
          <a:p>
            <a:pPr marL="114300" marR="0" lvl="0" indent="0" algn="l" rtl="0">
              <a:lnSpc>
                <a:spcPct val="115000"/>
              </a:lnSpc>
              <a:spcBef>
                <a:spcPts val="0"/>
              </a:spcBef>
              <a:spcAft>
                <a:spcPts val="0"/>
              </a:spcAft>
              <a:buNone/>
            </a:pPr>
            <a:endParaRPr sz="2400">
              <a:solidFill>
                <a:schemeClr val="dk1"/>
              </a:solidFill>
              <a:latin typeface="Avenir"/>
              <a:ea typeface="Avenir"/>
              <a:cs typeface="Avenir"/>
              <a:sym typeface="Avenir"/>
            </a:endParaRPr>
          </a:p>
          <a:p>
            <a:pPr marL="114300" marR="0" lvl="0" indent="0" algn="l" rtl="0">
              <a:lnSpc>
                <a:spcPct val="115000"/>
              </a:lnSpc>
              <a:spcBef>
                <a:spcPts val="0"/>
              </a:spcBef>
              <a:spcAft>
                <a:spcPts val="0"/>
              </a:spcAft>
              <a:buNone/>
            </a:pPr>
            <a:endParaRPr sz="2400">
              <a:solidFill>
                <a:schemeClr val="dk1"/>
              </a:solidFill>
              <a:latin typeface="Avenir"/>
              <a:ea typeface="Avenir"/>
              <a:cs typeface="Avenir"/>
              <a:sym typeface="Avenir"/>
            </a:endParaRPr>
          </a:p>
          <a:p>
            <a:pPr marL="0" marR="0" lvl="0" indent="0" algn="l" rtl="0">
              <a:lnSpc>
                <a:spcPct val="120000"/>
              </a:lnSpc>
              <a:spcBef>
                <a:spcPts val="0"/>
              </a:spcBef>
              <a:spcAft>
                <a:spcPts val="0"/>
              </a:spcAft>
              <a:buNone/>
            </a:pPr>
            <a:r>
              <a:rPr lang="en-US" sz="2400" u="sng">
                <a:solidFill>
                  <a:schemeClr val="dk1"/>
                </a:solidFill>
                <a:latin typeface="Avenir"/>
                <a:ea typeface="Avenir"/>
                <a:cs typeface="Avenir"/>
                <a:sym typeface="Avenir"/>
              </a:rPr>
              <a:t>Common Techniques</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Principal Component Analysis (PCA)</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Independent Component Analysis (ICA)</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Multidimensional Scaling (MDS)</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Non-negative Matrix Factorization (NMF)</a:t>
            </a:r>
            <a:endParaRPr/>
          </a:p>
          <a:p>
            <a:pPr marL="342900" marR="0" lvl="0" indent="-342900" algn="l" rtl="0">
              <a:lnSpc>
                <a:spcPct val="120000"/>
              </a:lnSpc>
              <a:spcBef>
                <a:spcPts val="0"/>
              </a:spcBef>
              <a:spcAft>
                <a:spcPts val="0"/>
              </a:spcAft>
              <a:buClr>
                <a:schemeClr val="dk1"/>
              </a:buClr>
              <a:buSzPts val="2400"/>
              <a:buFont typeface="Avenir"/>
              <a:buChar char="-"/>
            </a:pPr>
            <a:r>
              <a:rPr lang="en-US" sz="2400">
                <a:solidFill>
                  <a:schemeClr val="dk1"/>
                </a:solidFill>
                <a:latin typeface="Avenir"/>
                <a:ea typeface="Avenir"/>
                <a:cs typeface="Avenir"/>
                <a:sym typeface="Avenir"/>
              </a:rPr>
              <a:t>Probabilistic Modeling (e.g. Latent Dirichlet Allocation - LDA) </a:t>
            </a:r>
            <a:endParaRPr/>
          </a:p>
        </p:txBody>
      </p:sp>
      <p:sp>
        <p:nvSpPr>
          <p:cNvPr id="2" name="Todays talk">
            <a:extLst>
              <a:ext uri="{FF2B5EF4-FFF2-40B4-BE49-F238E27FC236}">
                <a16:creationId xmlns:a16="http://schemas.microsoft.com/office/drawing/2014/main" id="{01667983-3E85-008F-052D-5918DDD8D7F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7"/>
          <p:cNvPicPr preferRelativeResize="0"/>
          <p:nvPr/>
        </p:nvPicPr>
        <p:blipFill rotWithShape="1">
          <a:blip r:embed="rId3">
            <a:alphaModFix/>
          </a:blip>
          <a:srcRect/>
          <a:stretch/>
        </p:blipFill>
        <p:spPr>
          <a:xfrm>
            <a:off x="1952172" y="914400"/>
            <a:ext cx="8287657" cy="5459259"/>
          </a:xfrm>
          <a:prstGeom prst="rect">
            <a:avLst/>
          </a:prstGeom>
          <a:noFill/>
          <a:ln>
            <a:noFill/>
          </a:ln>
        </p:spPr>
      </p:pic>
      <p:sp>
        <p:nvSpPr>
          <p:cNvPr id="174" name="Google Shape;174;p7"/>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a:solidFill>
                  <a:schemeClr val="dk1"/>
                </a:solidFill>
                <a:latin typeface="Avenir"/>
                <a:ea typeface="Avenir"/>
                <a:cs typeface="Avenir"/>
                <a:sym typeface="Avenir"/>
              </a:rPr>
              <a:t>http://</a:t>
            </a:r>
            <a:r>
              <a:rPr lang="en-US" sz="1200" dirty="0" err="1">
                <a:solidFill>
                  <a:schemeClr val="dk1"/>
                </a:solidFill>
                <a:latin typeface="Avenir"/>
                <a:ea typeface="Avenir"/>
                <a:cs typeface="Avenir"/>
                <a:sym typeface="Avenir"/>
              </a:rPr>
              <a:t>setosa.io</a:t>
            </a:r>
            <a:r>
              <a:rPr lang="en-US" sz="1200" dirty="0">
                <a:solidFill>
                  <a:schemeClr val="dk1"/>
                </a:solidFill>
                <a:latin typeface="Avenir"/>
                <a:ea typeface="Avenir"/>
                <a:cs typeface="Avenir"/>
                <a:sym typeface="Avenir"/>
              </a:rPr>
              <a:t>/</a:t>
            </a:r>
            <a:r>
              <a:rPr lang="en-US" sz="1200" dirty="0" err="1">
                <a:solidFill>
                  <a:schemeClr val="dk1"/>
                </a:solidFill>
                <a:latin typeface="Avenir"/>
                <a:ea typeface="Avenir"/>
                <a:cs typeface="Avenir"/>
                <a:sym typeface="Avenir"/>
              </a:rPr>
              <a:t>ev</a:t>
            </a:r>
            <a:r>
              <a:rPr lang="en-US" sz="1200" dirty="0">
                <a:solidFill>
                  <a:schemeClr val="dk1"/>
                </a:solidFill>
                <a:latin typeface="Avenir"/>
                <a:ea typeface="Avenir"/>
                <a:cs typeface="Avenir"/>
                <a:sym typeface="Avenir"/>
              </a:rPr>
              <a:t>/principal-component-analysis/</a:t>
            </a:r>
            <a:endParaRPr dirty="0"/>
          </a:p>
        </p:txBody>
      </p:sp>
      <p:sp>
        <p:nvSpPr>
          <p:cNvPr id="175" name="Google Shape;175;p7"/>
          <p:cNvSpPr/>
          <p:nvPr/>
        </p:nvSpPr>
        <p:spPr>
          <a:xfrm>
            <a:off x="1524000" y="4296230"/>
            <a:ext cx="9144000" cy="1306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rot="5400000">
            <a:off x="5652369" y="1358028"/>
            <a:ext cx="5459259" cy="45720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227CE2DF-EB28-948D-D44A-7A31450985C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8"/>
          <p:cNvSpPr txBox="1"/>
          <p:nvPr/>
        </p:nvSpPr>
        <p:spPr>
          <a:xfrm>
            <a:off x="401772" y="6517937"/>
            <a:ext cx="11806557" cy="340063"/>
          </a:xfrm>
          <a:prstGeom prst="rect">
            <a:avLst/>
          </a:prstGeom>
          <a:noFill/>
          <a:ln>
            <a:noFill/>
          </a:ln>
        </p:spPr>
        <p:txBody>
          <a:bodyPr spcFirstLastPara="1" wrap="square" lIns="91425" tIns="45700" rIns="91425" bIns="45700" anchor="t" anchorCtr="0">
            <a:normAutofit/>
          </a:bodyPr>
          <a:lstStyle/>
          <a:p>
            <a:pPr marL="0" marR="0" lvl="0" indent="0" algn="r" rtl="0">
              <a:lnSpc>
                <a:spcPct val="90000"/>
              </a:lnSpc>
              <a:spcBef>
                <a:spcPts val="0"/>
              </a:spcBef>
              <a:spcAft>
                <a:spcPts val="0"/>
              </a:spcAft>
              <a:buClr>
                <a:schemeClr val="dk1"/>
              </a:buClr>
              <a:buSzPts val="1200"/>
              <a:buFont typeface="Arial"/>
              <a:buNone/>
            </a:pPr>
            <a:r>
              <a:rPr lang="en-US" sz="1200">
                <a:solidFill>
                  <a:schemeClr val="dk1"/>
                </a:solidFill>
                <a:latin typeface="Avenir"/>
                <a:ea typeface="Avenir"/>
                <a:cs typeface="Avenir"/>
                <a:sym typeface="Avenir"/>
              </a:rPr>
              <a:t>https://stats.stackexchange.com/questions/2691/making-sense-of-principal-component-analysis-eigenvectors-eigenvalues</a:t>
            </a:r>
            <a:endParaRPr/>
          </a:p>
        </p:txBody>
      </p:sp>
      <p:pic>
        <p:nvPicPr>
          <p:cNvPr id="184" name="Google Shape;184;p8" descr="Q7HIP.gif"/>
          <p:cNvPicPr preferRelativeResize="0"/>
          <p:nvPr/>
        </p:nvPicPr>
        <p:blipFill rotWithShape="1">
          <a:blip r:embed="rId3">
            <a:alphaModFix/>
          </a:blip>
          <a:srcRect l="31890" r="30606"/>
          <a:stretch/>
        </p:blipFill>
        <p:spPr>
          <a:xfrm>
            <a:off x="5004192" y="1046179"/>
            <a:ext cx="6785036" cy="5428029"/>
          </a:xfrm>
          <a:prstGeom prst="rect">
            <a:avLst/>
          </a:prstGeom>
          <a:noFill/>
          <a:ln>
            <a:noFill/>
          </a:ln>
        </p:spPr>
      </p:pic>
      <p:sp>
        <p:nvSpPr>
          <p:cNvPr id="185" name="Google Shape;185;p8"/>
          <p:cNvSpPr txBox="1"/>
          <p:nvPr/>
        </p:nvSpPr>
        <p:spPr>
          <a:xfrm>
            <a:off x="429652" y="1320395"/>
            <a:ext cx="4574540" cy="4879595"/>
          </a:xfrm>
          <a:prstGeom prst="rect">
            <a:avLst/>
          </a:prstGeom>
          <a:noFill/>
          <a:ln>
            <a:noFill/>
          </a:ln>
        </p:spPr>
        <p:txBody>
          <a:bodyPr spcFirstLastPara="1" wrap="square" lIns="91425" tIns="45700" rIns="91425" bIns="45700" anchor="t" anchorCtr="0">
            <a:normAutofit lnSpcReduction="10000"/>
          </a:bodyPr>
          <a:lstStyle/>
          <a:p>
            <a:pPr marL="342900" marR="0" lvl="0" indent="-292100" algn="l" rtl="0">
              <a:lnSpc>
                <a:spcPct val="100000"/>
              </a:lnSpc>
              <a:spcBef>
                <a:spcPts val="0"/>
              </a:spcBef>
              <a:spcAft>
                <a:spcPts val="0"/>
              </a:spcAft>
              <a:buClr>
                <a:schemeClr val="dk1"/>
              </a:buClr>
              <a:buSzPts val="1600"/>
              <a:buFont typeface="Arial"/>
              <a:buChar char="•"/>
            </a:pPr>
            <a:r>
              <a:rPr lang="en-US" sz="2400" dirty="0">
                <a:solidFill>
                  <a:schemeClr val="dk1"/>
                </a:solidFill>
                <a:latin typeface="Avenir"/>
                <a:ea typeface="Avenir"/>
                <a:cs typeface="Avenir"/>
                <a:sym typeface="Avenir"/>
              </a:rPr>
              <a:t>PCA is a dimensionality reduction method that transforms a </a:t>
            </a:r>
            <a:r>
              <a:rPr lang="en-US" sz="2400" b="1" u="sng" dirty="0">
                <a:solidFill>
                  <a:schemeClr val="dk1"/>
                </a:solidFill>
                <a:latin typeface="Avenir"/>
                <a:ea typeface="Avenir"/>
                <a:cs typeface="Avenir"/>
                <a:sym typeface="Avenir"/>
              </a:rPr>
              <a:t>set of features </a:t>
            </a:r>
            <a:r>
              <a:rPr lang="en-US" sz="2400" dirty="0">
                <a:solidFill>
                  <a:schemeClr val="dk1"/>
                </a:solidFill>
                <a:latin typeface="Avenir"/>
                <a:ea typeface="Avenir"/>
                <a:cs typeface="Avenir"/>
                <a:sym typeface="Avenir"/>
              </a:rPr>
              <a:t>into a set of </a:t>
            </a:r>
            <a:r>
              <a:rPr lang="en-US" sz="2400" b="1" u="sng" dirty="0">
                <a:solidFill>
                  <a:schemeClr val="dk1"/>
                </a:solidFill>
                <a:latin typeface="Avenir"/>
                <a:ea typeface="Avenir"/>
                <a:cs typeface="Avenir"/>
                <a:sym typeface="Avenir"/>
              </a:rPr>
              <a:t>linearly uncorrelated variables </a:t>
            </a:r>
            <a:r>
              <a:rPr lang="en-US" sz="2400" dirty="0">
                <a:solidFill>
                  <a:schemeClr val="dk1"/>
                </a:solidFill>
                <a:latin typeface="Avenir"/>
                <a:ea typeface="Avenir"/>
                <a:cs typeface="Avenir"/>
                <a:sym typeface="Avenir"/>
              </a:rPr>
              <a:t>called principal components </a:t>
            </a:r>
            <a:endParaRPr dirty="0"/>
          </a:p>
          <a:p>
            <a:pPr marL="342900" marR="0" lvl="0" indent="-190500" algn="l" rtl="0">
              <a:lnSpc>
                <a:spcPct val="100000"/>
              </a:lnSpc>
              <a:spcBef>
                <a:spcPts val="1000"/>
              </a:spcBef>
              <a:spcAft>
                <a:spcPts val="0"/>
              </a:spcAft>
              <a:buClr>
                <a:schemeClr val="dk1"/>
              </a:buClr>
              <a:buSzPts val="1600"/>
              <a:buFont typeface="Arial"/>
              <a:buNone/>
            </a:pPr>
            <a:endParaRPr sz="2400" dirty="0">
              <a:solidFill>
                <a:schemeClr val="dk1"/>
              </a:solidFill>
              <a:latin typeface="Avenir"/>
              <a:ea typeface="Avenir"/>
              <a:cs typeface="Avenir"/>
              <a:sym typeface="Avenir"/>
            </a:endParaRPr>
          </a:p>
          <a:p>
            <a:pPr marL="342900" marR="0" lvl="0" indent="-292100" algn="l" rtl="0">
              <a:lnSpc>
                <a:spcPct val="100000"/>
              </a:lnSpc>
              <a:spcBef>
                <a:spcPts val="1000"/>
              </a:spcBef>
              <a:spcAft>
                <a:spcPts val="0"/>
              </a:spcAft>
              <a:buClr>
                <a:schemeClr val="dk1"/>
              </a:buClr>
              <a:buSzPts val="1600"/>
              <a:buFont typeface="Arial"/>
              <a:buChar char="•"/>
            </a:pPr>
            <a:r>
              <a:rPr lang="en-US" sz="2400" dirty="0">
                <a:solidFill>
                  <a:schemeClr val="dk1"/>
                </a:solidFill>
                <a:latin typeface="Avenir"/>
                <a:ea typeface="Avenir"/>
                <a:cs typeface="Avenir"/>
                <a:sym typeface="Avenir"/>
              </a:rPr>
              <a:t>The first principal component contains the most variance, and each component after contains as much variance while still being orthogonal to other components </a:t>
            </a:r>
            <a:endParaRPr dirty="0"/>
          </a:p>
          <a:p>
            <a:pPr marL="342900" marR="0" lvl="0" indent="-190500" algn="l" rtl="0">
              <a:lnSpc>
                <a:spcPct val="100000"/>
              </a:lnSpc>
              <a:spcBef>
                <a:spcPts val="1000"/>
              </a:spcBef>
              <a:spcAft>
                <a:spcPts val="0"/>
              </a:spcAft>
              <a:buClr>
                <a:schemeClr val="dk1"/>
              </a:buClr>
              <a:buSzPts val="1600"/>
              <a:buFont typeface="Arial"/>
              <a:buNone/>
            </a:pPr>
            <a:endParaRPr sz="2400" dirty="0">
              <a:solidFill>
                <a:schemeClr val="dk1"/>
              </a:solidFill>
              <a:latin typeface="Avenir"/>
              <a:ea typeface="Avenir"/>
              <a:cs typeface="Avenir"/>
              <a:sym typeface="Avenir"/>
            </a:endParaRPr>
          </a:p>
        </p:txBody>
      </p:sp>
      <p:sp>
        <p:nvSpPr>
          <p:cNvPr id="2" name="Todays talk">
            <a:extLst>
              <a:ext uri="{FF2B5EF4-FFF2-40B4-BE49-F238E27FC236}">
                <a16:creationId xmlns:a16="http://schemas.microsoft.com/office/drawing/2014/main" id="{4BE52C05-1BCE-100D-7C67-9263978FF16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26"/>
          <p:cNvSpPr/>
          <p:nvPr/>
        </p:nvSpPr>
        <p:spPr>
          <a:xfrm>
            <a:off x="7499177" y="6311392"/>
            <a:ext cx="4692823"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dirty="0">
                <a:solidFill>
                  <a:schemeClr val="dk1"/>
                </a:solidFill>
                <a:latin typeface="Avenir"/>
                <a:ea typeface="Avenir"/>
                <a:cs typeface="Avenir"/>
                <a:sym typeface="Avenir"/>
              </a:rPr>
              <a:t>https://</a:t>
            </a:r>
            <a:r>
              <a:rPr lang="en-US" sz="1600" dirty="0" err="1">
                <a:solidFill>
                  <a:schemeClr val="dk1"/>
                </a:solidFill>
                <a:latin typeface="Avenir"/>
                <a:ea typeface="Avenir"/>
                <a:cs typeface="Avenir"/>
                <a:sym typeface="Avenir"/>
              </a:rPr>
              <a:t>distill.pub</a:t>
            </a:r>
            <a:r>
              <a:rPr lang="en-US" sz="1600" dirty="0">
                <a:solidFill>
                  <a:schemeClr val="dk1"/>
                </a:solidFill>
                <a:latin typeface="Avenir"/>
                <a:ea typeface="Avenir"/>
                <a:cs typeface="Avenir"/>
                <a:sym typeface="Avenir"/>
              </a:rPr>
              <a:t>/2016/misread-</a:t>
            </a:r>
            <a:r>
              <a:rPr lang="en-US" sz="1600" dirty="0" err="1">
                <a:solidFill>
                  <a:schemeClr val="dk1"/>
                </a:solidFill>
                <a:latin typeface="Avenir"/>
                <a:ea typeface="Avenir"/>
                <a:cs typeface="Avenir"/>
                <a:sym typeface="Avenir"/>
              </a:rPr>
              <a:t>tsne</a:t>
            </a:r>
            <a:endParaRPr dirty="0"/>
          </a:p>
          <a:p>
            <a:pPr marL="0" marR="0" lvl="0" indent="0" algn="r" rtl="0">
              <a:spcBef>
                <a:spcPts val="0"/>
              </a:spcBef>
              <a:spcAft>
                <a:spcPts val="0"/>
              </a:spcAft>
              <a:buNone/>
            </a:pPr>
            <a:r>
              <a:rPr lang="en-US" sz="1600" dirty="0">
                <a:solidFill>
                  <a:schemeClr val="dk1"/>
                </a:solidFill>
                <a:latin typeface="Avenir"/>
                <a:ea typeface="Avenir"/>
                <a:cs typeface="Avenir"/>
                <a:sym typeface="Avenir"/>
              </a:rPr>
              <a:t>https://pair-</a:t>
            </a:r>
            <a:r>
              <a:rPr lang="en-US" sz="1600" dirty="0" err="1">
                <a:solidFill>
                  <a:schemeClr val="dk1"/>
                </a:solidFill>
                <a:latin typeface="Avenir"/>
                <a:ea typeface="Avenir"/>
                <a:cs typeface="Avenir"/>
                <a:sym typeface="Avenir"/>
              </a:rPr>
              <a:t>code.github.io</a:t>
            </a:r>
            <a:r>
              <a:rPr lang="en-US" sz="1600" dirty="0">
                <a:solidFill>
                  <a:schemeClr val="dk1"/>
                </a:solidFill>
                <a:latin typeface="Avenir"/>
                <a:ea typeface="Avenir"/>
                <a:cs typeface="Avenir"/>
                <a:sym typeface="Avenir"/>
              </a:rPr>
              <a:t>/understanding-</a:t>
            </a:r>
            <a:r>
              <a:rPr lang="en-US" sz="1600" dirty="0" err="1">
                <a:solidFill>
                  <a:schemeClr val="dk1"/>
                </a:solidFill>
                <a:latin typeface="Avenir"/>
                <a:ea typeface="Avenir"/>
                <a:cs typeface="Avenir"/>
                <a:sym typeface="Avenir"/>
              </a:rPr>
              <a:t>umap</a:t>
            </a:r>
            <a:r>
              <a:rPr lang="en-US" sz="1600" dirty="0">
                <a:solidFill>
                  <a:schemeClr val="dk1"/>
                </a:solidFill>
                <a:latin typeface="Avenir"/>
                <a:ea typeface="Avenir"/>
                <a:cs typeface="Avenir"/>
                <a:sym typeface="Avenir"/>
              </a:rPr>
              <a:t>/</a:t>
            </a:r>
            <a:endParaRPr dirty="0"/>
          </a:p>
        </p:txBody>
      </p:sp>
      <p:sp>
        <p:nvSpPr>
          <p:cNvPr id="659" name="Google Shape;659;p26"/>
          <p:cNvSpPr/>
          <p:nvPr/>
        </p:nvSpPr>
        <p:spPr>
          <a:xfrm>
            <a:off x="9934820" y="1902996"/>
            <a:ext cx="2103122"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Place cells with similar local neighborhoods in high-dimension space together in low-dimension space.</a:t>
            </a:r>
            <a:endParaRPr sz="1800">
              <a:solidFill>
                <a:schemeClr val="dk1"/>
              </a:solidFill>
              <a:latin typeface="Avenir"/>
              <a:ea typeface="Avenir"/>
              <a:cs typeface="Avenir"/>
              <a:sym typeface="Avenir"/>
            </a:endParaRPr>
          </a:p>
        </p:txBody>
      </p:sp>
      <p:pic>
        <p:nvPicPr>
          <p:cNvPr id="661" name="Google Shape;661;p26"/>
          <p:cNvPicPr preferRelativeResize="0"/>
          <p:nvPr/>
        </p:nvPicPr>
        <p:blipFill rotWithShape="1">
          <a:blip r:embed="rId3">
            <a:alphaModFix/>
          </a:blip>
          <a:srcRect/>
          <a:stretch/>
        </p:blipFill>
        <p:spPr>
          <a:xfrm>
            <a:off x="2900117" y="1340610"/>
            <a:ext cx="7034702" cy="4728721"/>
          </a:xfrm>
          <a:prstGeom prst="rect">
            <a:avLst/>
          </a:prstGeom>
          <a:noFill/>
          <a:ln>
            <a:noFill/>
          </a:ln>
        </p:spPr>
      </p:pic>
      <p:pic>
        <p:nvPicPr>
          <p:cNvPr id="662" name="Google Shape;662;p26"/>
          <p:cNvPicPr preferRelativeResize="0"/>
          <p:nvPr/>
        </p:nvPicPr>
        <p:blipFill rotWithShape="1">
          <a:blip r:embed="rId4">
            <a:alphaModFix/>
          </a:blip>
          <a:srcRect/>
          <a:stretch/>
        </p:blipFill>
        <p:spPr>
          <a:xfrm>
            <a:off x="417477" y="1340610"/>
            <a:ext cx="1868953" cy="4579423"/>
          </a:xfrm>
          <a:prstGeom prst="rect">
            <a:avLst/>
          </a:prstGeom>
          <a:noFill/>
          <a:ln>
            <a:noFill/>
          </a:ln>
        </p:spPr>
      </p:pic>
      <p:sp>
        <p:nvSpPr>
          <p:cNvPr id="663" name="Google Shape;663;p26"/>
          <p:cNvSpPr/>
          <p:nvPr/>
        </p:nvSpPr>
        <p:spPr>
          <a:xfrm>
            <a:off x="4760191" y="1059844"/>
            <a:ext cx="33297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Avenir"/>
                <a:ea typeface="Avenir"/>
                <a:cs typeface="Avenir"/>
                <a:sym typeface="Avenir"/>
              </a:rPr>
              <a:t>Low dimension representation</a:t>
            </a:r>
            <a:endParaRPr/>
          </a:p>
        </p:txBody>
      </p:sp>
      <p:sp>
        <p:nvSpPr>
          <p:cNvPr id="664" name="Google Shape;664;p26"/>
          <p:cNvSpPr/>
          <p:nvPr/>
        </p:nvSpPr>
        <p:spPr>
          <a:xfrm>
            <a:off x="2687580" y="6311392"/>
            <a:ext cx="54989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venir"/>
                <a:ea typeface="Avenir"/>
                <a:cs typeface="Avenir"/>
                <a:sym typeface="Avenir"/>
              </a:rPr>
              <a:t>t-SNE and UMAP are popular visualizations.</a:t>
            </a:r>
            <a:endParaRPr sz="1800">
              <a:solidFill>
                <a:srgbClr val="000000"/>
              </a:solidFill>
              <a:latin typeface="Avenir"/>
              <a:ea typeface="Avenir"/>
              <a:cs typeface="Avenir"/>
              <a:sym typeface="Avenir"/>
            </a:endParaRPr>
          </a:p>
        </p:txBody>
      </p:sp>
      <p:sp>
        <p:nvSpPr>
          <p:cNvPr id="665" name="Google Shape;665;p26"/>
          <p:cNvSpPr/>
          <p:nvPr/>
        </p:nvSpPr>
        <p:spPr>
          <a:xfrm>
            <a:off x="5032" y="1059844"/>
            <a:ext cx="3543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Avenir"/>
                <a:ea typeface="Avenir"/>
                <a:cs typeface="Avenir"/>
                <a:sym typeface="Avenir"/>
              </a:rPr>
              <a:t>High dimension manifold</a:t>
            </a:r>
            <a:endParaRPr/>
          </a:p>
        </p:txBody>
      </p:sp>
      <p:sp>
        <p:nvSpPr>
          <p:cNvPr id="666" name="Google Shape;666;p26"/>
          <p:cNvSpPr/>
          <p:nvPr/>
        </p:nvSpPr>
        <p:spPr>
          <a:xfrm>
            <a:off x="2201048" y="3428329"/>
            <a:ext cx="603315" cy="246275"/>
          </a:xfrm>
          <a:prstGeom prst="right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14A5E788-D7B1-3836-6DA3-AD1BB5FC30F5}"/>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Representing local neighborhoods</a:t>
            </a:r>
          </a:p>
        </p:txBody>
      </p:sp>
    </p:spTree>
    <p:extLst>
      <p:ext uri="{BB962C8B-B14F-4D97-AF65-F5344CB8AC3E}">
        <p14:creationId xmlns:p14="http://schemas.microsoft.com/office/powerpoint/2010/main" val="7674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bg1">
                    <a:lumMod val="50000"/>
                  </a:schemeClr>
                </a:solidFill>
                <a:latin typeface="Avenir Book" charset="0"/>
                <a:ea typeface="Avenir Book" charset="0"/>
                <a:cs typeface="Avenir Book" charset="0"/>
              </a:rPr>
              <a:t>2a. Dimensionality reduction + embeddings.</a:t>
            </a:r>
          </a:p>
          <a:p>
            <a:pPr marL="0" indent="0">
              <a:buNone/>
            </a:pPr>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2b. Clustering.</a:t>
            </a:r>
          </a:p>
          <a:p>
            <a:endParaRPr lang="en-US" sz="2400" dirty="0">
              <a:solidFill>
                <a:schemeClr val="tx1"/>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2c. Marker genes and differential expression.</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cell annotation</a:t>
            </a:r>
          </a:p>
        </p:txBody>
      </p:sp>
    </p:spTree>
    <p:extLst>
      <p:ext uri="{BB962C8B-B14F-4D97-AF65-F5344CB8AC3E}">
        <p14:creationId xmlns:p14="http://schemas.microsoft.com/office/powerpoint/2010/main" val="173410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9"/>
          <p:cNvPicPr preferRelativeResize="0"/>
          <p:nvPr/>
        </p:nvPicPr>
        <p:blipFill rotWithShape="1">
          <a:blip r:embed="rId3">
            <a:alphaModFix/>
          </a:blip>
          <a:srcRect l="43967"/>
          <a:stretch/>
        </p:blipFill>
        <p:spPr>
          <a:xfrm>
            <a:off x="1524000" y="1483251"/>
            <a:ext cx="5617028" cy="3891498"/>
          </a:xfrm>
          <a:prstGeom prst="rect">
            <a:avLst/>
          </a:prstGeom>
          <a:noFill/>
          <a:ln>
            <a:noFill/>
          </a:ln>
        </p:spPr>
      </p:pic>
      <p:sp>
        <p:nvSpPr>
          <p:cNvPr id="191" name="Google Shape;191;p9"/>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Andrews, Tallulah S. at </a:t>
            </a:r>
            <a:r>
              <a:rPr lang="en-US" sz="1200" i="1">
                <a:solidFill>
                  <a:schemeClr val="dk1"/>
                </a:solidFill>
                <a:latin typeface="Avenir"/>
                <a:ea typeface="Avenir"/>
                <a:cs typeface="Avenir"/>
                <a:sym typeface="Avenir"/>
              </a:rPr>
              <a:t>al. </a:t>
            </a:r>
            <a:r>
              <a:rPr lang="en-US" sz="1200">
                <a:solidFill>
                  <a:schemeClr val="dk1"/>
                </a:solidFill>
                <a:latin typeface="Avenir"/>
                <a:ea typeface="Avenir"/>
                <a:cs typeface="Avenir"/>
                <a:sym typeface="Avenir"/>
              </a:rPr>
              <a:t>(2017) </a:t>
            </a:r>
            <a:r>
              <a:rPr lang="en-US" sz="1200" i="1">
                <a:solidFill>
                  <a:schemeClr val="dk1"/>
                </a:solidFill>
                <a:latin typeface="Avenir"/>
                <a:ea typeface="Avenir"/>
                <a:cs typeface="Avenir"/>
                <a:sym typeface="Avenir"/>
              </a:rPr>
              <a:t>Molecular aspects of medicine</a:t>
            </a:r>
            <a:r>
              <a:rPr lang="en-US" sz="1200">
                <a:solidFill>
                  <a:schemeClr val="dk1"/>
                </a:solidFill>
                <a:latin typeface="Avenir"/>
                <a:ea typeface="Avenir"/>
                <a:cs typeface="Avenir"/>
                <a:sym typeface="Avenir"/>
              </a:rPr>
              <a:t>.</a:t>
            </a:r>
            <a:endParaRPr/>
          </a:p>
        </p:txBody>
      </p:sp>
      <p:pic>
        <p:nvPicPr>
          <p:cNvPr id="192" name="Google Shape;192;p9"/>
          <p:cNvPicPr preferRelativeResize="0"/>
          <p:nvPr/>
        </p:nvPicPr>
        <p:blipFill rotWithShape="1">
          <a:blip r:embed="rId4">
            <a:alphaModFix/>
          </a:blip>
          <a:srcRect r="50000"/>
          <a:stretch/>
        </p:blipFill>
        <p:spPr>
          <a:xfrm>
            <a:off x="7169880" y="1679940"/>
            <a:ext cx="3498120" cy="3498120"/>
          </a:xfrm>
          <a:prstGeom prst="rect">
            <a:avLst/>
          </a:prstGeom>
          <a:noFill/>
          <a:ln>
            <a:noFill/>
          </a:ln>
        </p:spPr>
      </p:pic>
      <p:sp>
        <p:nvSpPr>
          <p:cNvPr id="2" name="Todays talk">
            <a:extLst>
              <a:ext uri="{FF2B5EF4-FFF2-40B4-BE49-F238E27FC236}">
                <a16:creationId xmlns:a16="http://schemas.microsoft.com/office/drawing/2014/main" id="{C752912A-C16A-6444-A17A-2B204595DA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Google Shape;206;p11"/>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07" name="Google Shape;207;p11"/>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1"/>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1"/>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1"/>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1"/>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1"/>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1"/>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1"/>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1"/>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1"/>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1"/>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1"/>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11"/>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1"/>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1"/>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1"/>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1"/>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1"/>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5" name="Google Shape;225;p11"/>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26" name="Google Shape;226;p11"/>
          <p:cNvSpPr/>
          <p:nvPr/>
        </p:nvSpPr>
        <p:spPr>
          <a:xfrm>
            <a:off x="520707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odays talk">
            <a:extLst>
              <a:ext uri="{FF2B5EF4-FFF2-40B4-BE49-F238E27FC236}">
                <a16:creationId xmlns:a16="http://schemas.microsoft.com/office/drawing/2014/main" id="{72718139-3480-3B99-1E3C-9AF72D65771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2" name="Google Shape;232;p12"/>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33" name="Google Shape;233;p12"/>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2"/>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2"/>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2"/>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2"/>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2"/>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2"/>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2"/>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2"/>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2"/>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2"/>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2"/>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2"/>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2"/>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2"/>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2"/>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2"/>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2"/>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2"/>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2" name="Google Shape;252;p12"/>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253" name="Google Shape;253;p12"/>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pic>
        <p:nvPicPr>
          <p:cNvPr id="254" name="Google Shape;254;p12"/>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3E452772-A688-C934-14E0-72EBC2F144E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0" name="Google Shape;260;p13"/>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61" name="Google Shape;261;p13"/>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3"/>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13"/>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3"/>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3"/>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3"/>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13"/>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3"/>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3"/>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3"/>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3"/>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3"/>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3"/>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3"/>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13"/>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13"/>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13"/>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3"/>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13"/>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80" name="Google Shape;280;p13"/>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281" name="Google Shape;281;p13"/>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282" name="Google Shape;282;p13"/>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283" name="Google Shape;283;p13"/>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pic>
        <p:nvPicPr>
          <p:cNvPr id="284" name="Google Shape;284;p13"/>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A03B1E78-F82E-47EA-2B8C-E92FCC05210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90" name="Google Shape;290;p14"/>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291" name="Google Shape;291;p14"/>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4"/>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14"/>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4"/>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4"/>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14"/>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4"/>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14"/>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4"/>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14"/>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4"/>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14"/>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4"/>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14"/>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4"/>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4"/>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4"/>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4"/>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4"/>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10" name="Google Shape;310;p14"/>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11" name="Google Shape;311;p14"/>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12" name="Google Shape;312;p14"/>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13" name="Google Shape;313;p14"/>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14" name="Google Shape;314;p14"/>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15" name="Google Shape;315;p14"/>
          <p:cNvCxnSpPr>
            <a:endCxn id="294"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pic>
        <p:nvPicPr>
          <p:cNvPr id="316" name="Google Shape;316;p14"/>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281163B6-A29E-EC2A-8E3C-372540E8BB0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Computational track schedule </a:t>
            </a:r>
          </a:p>
        </p:txBody>
      </p:sp>
      <p:graphicFrame>
        <p:nvGraphicFramePr>
          <p:cNvPr id="6" name="Table 5">
            <a:extLst>
              <a:ext uri="{FF2B5EF4-FFF2-40B4-BE49-F238E27FC236}">
                <a16:creationId xmlns:a16="http://schemas.microsoft.com/office/drawing/2014/main" id="{505DDA63-E825-ECD2-CBEF-5BDE198A1A24}"/>
              </a:ext>
            </a:extLst>
          </p:cNvPr>
          <p:cNvGraphicFramePr>
            <a:graphicFrameLocks noGrp="1"/>
          </p:cNvGraphicFramePr>
          <p:nvPr>
            <p:extLst>
              <p:ext uri="{D42A27DB-BD31-4B8C-83A1-F6EECF244321}">
                <p14:modId xmlns:p14="http://schemas.microsoft.com/office/powerpoint/2010/main" val="1411758818"/>
              </p:ext>
            </p:extLst>
          </p:nvPr>
        </p:nvGraphicFramePr>
        <p:xfrm>
          <a:off x="735496" y="1232451"/>
          <a:ext cx="10618304" cy="4393098"/>
        </p:xfrm>
        <a:graphic>
          <a:graphicData uri="http://schemas.openxmlformats.org/drawingml/2006/table">
            <a:tbl>
              <a:tblPr>
                <a:tableStyleId>{2D5ABB26-0587-4C30-8999-92F81FD0307C}</a:tableStyleId>
              </a:tblPr>
              <a:tblGrid>
                <a:gridCol w="1354376">
                  <a:extLst>
                    <a:ext uri="{9D8B030D-6E8A-4147-A177-3AD203B41FA5}">
                      <a16:colId xmlns:a16="http://schemas.microsoft.com/office/drawing/2014/main" val="2524126227"/>
                    </a:ext>
                  </a:extLst>
                </a:gridCol>
                <a:gridCol w="4631964">
                  <a:extLst>
                    <a:ext uri="{9D8B030D-6E8A-4147-A177-3AD203B41FA5}">
                      <a16:colId xmlns:a16="http://schemas.microsoft.com/office/drawing/2014/main" val="1671282188"/>
                    </a:ext>
                  </a:extLst>
                </a:gridCol>
                <a:gridCol w="4631964">
                  <a:extLst>
                    <a:ext uri="{9D8B030D-6E8A-4147-A177-3AD203B41FA5}">
                      <a16:colId xmlns:a16="http://schemas.microsoft.com/office/drawing/2014/main" val="3630538084"/>
                    </a:ext>
                  </a:extLst>
                </a:gridCol>
              </a:tblGrid>
              <a:tr h="732183">
                <a:tc>
                  <a:txBody>
                    <a:bodyPr/>
                    <a:lstStyle/>
                    <a:p>
                      <a:pPr rtl="0" fontAlgn="b"/>
                      <a:endParaRPr lang="en-US" sz="1800" dirty="0">
                        <a:effectLst/>
                        <a:latin typeface="Calibri" panose="020F0502020204030204" pitchFamily="34" charset="0"/>
                        <a:cs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effectLst/>
                          <a:latin typeface="Calibri" panose="020F0502020204030204" pitchFamily="34" charset="0"/>
                          <a:cs typeface="Calibri" panose="020F0502020204030204" pitchFamily="34" charset="0"/>
                        </a:rPr>
                        <a:t>Beginner</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effectLst/>
                          <a:latin typeface="Calibri" panose="020F0502020204030204" pitchFamily="34" charset="0"/>
                          <a:cs typeface="Calibri" panose="020F0502020204030204" pitchFamily="34" charset="0"/>
                        </a:rPr>
                        <a:t>Advanced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66409014"/>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Monday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Preprocessing/QC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Data integration/cell type annotation/DE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726407"/>
                  </a:ext>
                </a:extLst>
              </a:tr>
              <a:tr h="732183">
                <a:tc>
                  <a:txBody>
                    <a:bodyPr/>
                    <a:lstStyle/>
                    <a:p>
                      <a:pPr algn="ctr" rtl="0" fontAlgn="b"/>
                      <a:r>
                        <a:rPr lang="en-US" sz="1800">
                          <a:effectLst/>
                          <a:latin typeface="Calibri" panose="020F0502020204030204" pitchFamily="34" charset="0"/>
                          <a:cs typeface="Calibri" panose="020F0502020204030204" pitchFamily="34" charset="0"/>
                        </a:rPr>
                        <a:t>Tuesday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800" dirty="0">
                          <a:solidFill>
                            <a:schemeClr val="tx1"/>
                          </a:solidFill>
                          <a:effectLst/>
                          <a:latin typeface="Calibri" panose="020F0502020204030204" pitchFamily="34" charset="0"/>
                          <a:cs typeface="Calibri" panose="020F0502020204030204" pitchFamily="34" charset="0"/>
                        </a:rPr>
                        <a:t>Clustering/DE/data integration/cell type annotation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multi-omics/DA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795544"/>
                  </a:ext>
                </a:extLst>
              </a:tr>
              <a:tr h="732183">
                <a:tc>
                  <a:txBody>
                    <a:bodyPr/>
                    <a:lstStyle/>
                    <a:p>
                      <a:pPr algn="ctr" rtl="0" fontAlgn="b"/>
                      <a:r>
                        <a:rPr lang="en-US" sz="1800">
                          <a:effectLst/>
                          <a:latin typeface="Calibri" panose="020F0502020204030204" pitchFamily="34" charset="0"/>
                          <a:cs typeface="Calibri" panose="020F0502020204030204" pitchFamily="34" charset="0"/>
                        </a:rPr>
                        <a:t>Wednesday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TCR/BCR/CITE-Seq</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68130068"/>
                  </a:ext>
                </a:extLst>
              </a:tr>
              <a:tr h="732183">
                <a:tc>
                  <a:txBody>
                    <a:bodyPr/>
                    <a:lstStyle/>
                    <a:p>
                      <a:pPr algn="ctr" rtl="0" fontAlgn="b"/>
                      <a:r>
                        <a:rPr lang="en-US" sz="1800">
                          <a:effectLst/>
                          <a:latin typeface="Calibri" panose="020F0502020204030204" pitchFamily="34" charset="0"/>
                          <a:cs typeface="Calibri" panose="020F0502020204030204" pitchFamily="34" charset="0"/>
                        </a:rPr>
                        <a:t>Thursday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Trajectory inference/cell-cell communication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97938663"/>
                  </a:ext>
                </a:extLst>
              </a:tr>
              <a:tr h="732183">
                <a:tc>
                  <a:txBody>
                    <a:bodyPr/>
                    <a:lstStyle/>
                    <a:p>
                      <a:pPr algn="ctr" rtl="0" fontAlgn="b"/>
                      <a:r>
                        <a:rPr lang="en-US" sz="1800" dirty="0">
                          <a:effectLst/>
                          <a:latin typeface="Calibri" panose="020F0502020204030204" pitchFamily="34" charset="0"/>
                          <a:cs typeface="Calibri" panose="020F0502020204030204" pitchFamily="34" charset="0"/>
                        </a:rPr>
                        <a:t>Friday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2">
                  <a:txBody>
                    <a:bodyPr/>
                    <a:lstStyle/>
                    <a:p>
                      <a:pPr algn="ctr" rtl="0" fontAlgn="b"/>
                      <a:r>
                        <a:rPr lang="en-US" sz="1800" dirty="0">
                          <a:solidFill>
                            <a:schemeClr val="bg1">
                              <a:lumMod val="50000"/>
                            </a:schemeClr>
                          </a:solidFill>
                          <a:effectLst/>
                          <a:latin typeface="Calibri" panose="020F0502020204030204" pitchFamily="34" charset="0"/>
                          <a:cs typeface="Calibri" panose="020F0502020204030204" pitchFamily="34" charset="0"/>
                        </a:rPr>
                        <a:t>project/presentation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22359157"/>
                  </a:ext>
                </a:extLst>
              </a:tr>
            </a:tbl>
          </a:graphicData>
        </a:graphic>
      </p:graphicFrame>
    </p:spTree>
    <p:extLst>
      <p:ext uri="{BB962C8B-B14F-4D97-AF65-F5344CB8AC3E}">
        <p14:creationId xmlns:p14="http://schemas.microsoft.com/office/powerpoint/2010/main" val="3387064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15"/>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323" name="Google Shape;323;p15"/>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15"/>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5"/>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15"/>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5"/>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 name="Google Shape;328;p15"/>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15"/>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p15"/>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5"/>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5"/>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5"/>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5"/>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5"/>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15"/>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15"/>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15"/>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15"/>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15"/>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15"/>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42" name="Google Shape;342;p15"/>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43" name="Google Shape;343;p15"/>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44" name="Google Shape;344;p15"/>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45" name="Google Shape;345;p15"/>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46" name="Google Shape;346;p15"/>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47" name="Google Shape;347;p15"/>
          <p:cNvCxnSpPr>
            <a:endCxn id="326"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cxnSp>
        <p:nvCxnSpPr>
          <p:cNvPr id="348" name="Google Shape;348;p15"/>
          <p:cNvCxnSpPr>
            <a:endCxn id="327" idx="3"/>
          </p:cNvCxnSpPr>
          <p:nvPr/>
        </p:nvCxnSpPr>
        <p:spPr>
          <a:xfrm rot="10800000" flipH="1">
            <a:off x="5377007" y="2282111"/>
            <a:ext cx="553500" cy="540900"/>
          </a:xfrm>
          <a:prstGeom prst="straightConnector1">
            <a:avLst/>
          </a:prstGeom>
          <a:noFill/>
          <a:ln w="15875" cap="flat" cmpd="sng">
            <a:solidFill>
              <a:schemeClr val="dk1"/>
            </a:solidFill>
            <a:prstDash val="solid"/>
            <a:miter lim="800000"/>
            <a:headEnd type="none" w="sm" len="sm"/>
            <a:tailEnd type="triangle" w="med" len="med"/>
          </a:ln>
        </p:spPr>
      </p:cxnSp>
      <p:sp>
        <p:nvSpPr>
          <p:cNvPr id="349" name="Google Shape;349;p15"/>
          <p:cNvSpPr txBox="1"/>
          <p:nvPr/>
        </p:nvSpPr>
        <p:spPr>
          <a:xfrm>
            <a:off x="5448415" y="2298535"/>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pic>
        <p:nvPicPr>
          <p:cNvPr id="350" name="Google Shape;350;p15"/>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DDD79FDE-21B8-01CC-8F6E-DBB55B04259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6" name="Google Shape;356;p16"/>
          <p:cNvPicPr preferRelativeResize="0"/>
          <p:nvPr/>
        </p:nvPicPr>
        <p:blipFill rotWithShape="1">
          <a:blip r:embed="rId3">
            <a:alphaModFix/>
          </a:blip>
          <a:srcRect l="66077" t="-1002" r="16426" b="42637"/>
          <a:stretch/>
        </p:blipFill>
        <p:spPr>
          <a:xfrm>
            <a:off x="1699628" y="2592738"/>
            <a:ext cx="1631373" cy="2005446"/>
          </a:xfrm>
          <a:prstGeom prst="rect">
            <a:avLst/>
          </a:prstGeom>
          <a:noFill/>
          <a:ln>
            <a:noFill/>
          </a:ln>
        </p:spPr>
      </p:pic>
      <p:sp>
        <p:nvSpPr>
          <p:cNvPr id="357" name="Google Shape;357;p16"/>
          <p:cNvSpPr/>
          <p:nvPr/>
        </p:nvSpPr>
        <p:spPr>
          <a:xfrm>
            <a:off x="4780352"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16"/>
          <p:cNvSpPr/>
          <p:nvPr/>
        </p:nvSpPr>
        <p:spPr>
          <a:xfrm>
            <a:off x="5200976" y="2801330"/>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16"/>
          <p:cNvSpPr/>
          <p:nvPr/>
        </p:nvSpPr>
        <p:spPr>
          <a:xfrm>
            <a:off x="5356424"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6"/>
          <p:cNvSpPr/>
          <p:nvPr/>
        </p:nvSpPr>
        <p:spPr>
          <a:xfrm>
            <a:off x="5941640"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6"/>
          <p:cNvSpPr/>
          <p:nvPr/>
        </p:nvSpPr>
        <p:spPr>
          <a:xfrm>
            <a:off x="5905064"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16"/>
          <p:cNvSpPr/>
          <p:nvPr/>
        </p:nvSpPr>
        <p:spPr>
          <a:xfrm>
            <a:off x="6371408"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6"/>
          <p:cNvSpPr/>
          <p:nvPr/>
        </p:nvSpPr>
        <p:spPr>
          <a:xfrm>
            <a:off x="6371408"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16"/>
          <p:cNvSpPr/>
          <p:nvPr/>
        </p:nvSpPr>
        <p:spPr>
          <a:xfrm>
            <a:off x="7249232"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16"/>
          <p:cNvSpPr/>
          <p:nvPr/>
        </p:nvSpPr>
        <p:spPr>
          <a:xfrm>
            <a:off x="7203512"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6"/>
          <p:cNvSpPr/>
          <p:nvPr/>
        </p:nvSpPr>
        <p:spPr>
          <a:xfrm>
            <a:off x="8090480"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16"/>
          <p:cNvSpPr/>
          <p:nvPr/>
        </p:nvSpPr>
        <p:spPr>
          <a:xfrm>
            <a:off x="7935032"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 name="Google Shape;368;p16"/>
          <p:cNvSpPr/>
          <p:nvPr/>
        </p:nvSpPr>
        <p:spPr>
          <a:xfrm>
            <a:off x="8465384"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16"/>
          <p:cNvSpPr/>
          <p:nvPr/>
        </p:nvSpPr>
        <p:spPr>
          <a:xfrm>
            <a:off x="8309936"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 name="Google Shape;370;p16"/>
          <p:cNvSpPr/>
          <p:nvPr/>
        </p:nvSpPr>
        <p:spPr>
          <a:xfrm>
            <a:off x="8437952"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16"/>
          <p:cNvSpPr/>
          <p:nvPr/>
        </p:nvSpPr>
        <p:spPr>
          <a:xfrm>
            <a:off x="6462848"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16"/>
          <p:cNvSpPr/>
          <p:nvPr/>
        </p:nvSpPr>
        <p:spPr>
          <a:xfrm>
            <a:off x="6023936"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16"/>
          <p:cNvSpPr/>
          <p:nvPr/>
        </p:nvSpPr>
        <p:spPr>
          <a:xfrm>
            <a:off x="6526856"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16"/>
          <p:cNvSpPr/>
          <p:nvPr/>
        </p:nvSpPr>
        <p:spPr>
          <a:xfrm>
            <a:off x="7093784"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16"/>
          <p:cNvSpPr/>
          <p:nvPr/>
        </p:nvSpPr>
        <p:spPr>
          <a:xfrm>
            <a:off x="7038920"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76" name="Google Shape;376;p16"/>
          <p:cNvCxnSpPr/>
          <p:nvPr/>
        </p:nvCxnSpPr>
        <p:spPr>
          <a:xfrm rot="10800000">
            <a:off x="4880936" y="2888198"/>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77" name="Google Shape;377;p16"/>
          <p:cNvSpPr txBox="1"/>
          <p:nvPr/>
        </p:nvSpPr>
        <p:spPr>
          <a:xfrm>
            <a:off x="4944944" y="257273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78" name="Google Shape;378;p16"/>
          <p:cNvCxnSpPr/>
          <p:nvPr/>
        </p:nvCxnSpPr>
        <p:spPr>
          <a:xfrm>
            <a:off x="5343505" y="3015850"/>
            <a:ext cx="80307" cy="385485"/>
          </a:xfrm>
          <a:prstGeom prst="straightConnector1">
            <a:avLst/>
          </a:prstGeom>
          <a:noFill/>
          <a:ln w="15875" cap="flat" cmpd="sng">
            <a:solidFill>
              <a:schemeClr val="dk1"/>
            </a:solidFill>
            <a:prstDash val="solid"/>
            <a:miter lim="800000"/>
            <a:headEnd type="none" w="sm" len="sm"/>
            <a:tailEnd type="triangle" w="med" len="med"/>
          </a:ln>
        </p:spPr>
      </p:cxnSp>
      <p:sp>
        <p:nvSpPr>
          <p:cNvPr id="379" name="Google Shape;379;p16"/>
          <p:cNvSpPr txBox="1"/>
          <p:nvPr/>
        </p:nvSpPr>
        <p:spPr>
          <a:xfrm>
            <a:off x="5138023" y="3061934"/>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80" name="Google Shape;380;p16"/>
          <p:cNvSpPr txBox="1"/>
          <p:nvPr/>
        </p:nvSpPr>
        <p:spPr>
          <a:xfrm>
            <a:off x="5582639" y="2785097"/>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81" name="Google Shape;381;p16"/>
          <p:cNvCxnSpPr>
            <a:endCxn id="360" idx="2"/>
          </p:cNvCxnSpPr>
          <p:nvPr/>
        </p:nvCxnSpPr>
        <p:spPr>
          <a:xfrm>
            <a:off x="5410640" y="2932082"/>
            <a:ext cx="531000" cy="285300"/>
          </a:xfrm>
          <a:prstGeom prst="straightConnector1">
            <a:avLst/>
          </a:prstGeom>
          <a:noFill/>
          <a:ln w="15875" cap="flat" cmpd="sng">
            <a:solidFill>
              <a:schemeClr val="dk1"/>
            </a:solidFill>
            <a:prstDash val="solid"/>
            <a:miter lim="800000"/>
            <a:headEnd type="none" w="sm" len="sm"/>
            <a:tailEnd type="triangle" w="med" len="med"/>
          </a:ln>
        </p:spPr>
      </p:cxnSp>
      <p:cxnSp>
        <p:nvCxnSpPr>
          <p:cNvPr id="382" name="Google Shape;382;p16"/>
          <p:cNvCxnSpPr>
            <a:endCxn id="361" idx="3"/>
          </p:cNvCxnSpPr>
          <p:nvPr/>
        </p:nvCxnSpPr>
        <p:spPr>
          <a:xfrm rot="10800000" flipH="1">
            <a:off x="5377007" y="2282111"/>
            <a:ext cx="553500" cy="540900"/>
          </a:xfrm>
          <a:prstGeom prst="straightConnector1">
            <a:avLst/>
          </a:prstGeom>
          <a:noFill/>
          <a:ln w="15875" cap="flat" cmpd="sng">
            <a:solidFill>
              <a:schemeClr val="dk1"/>
            </a:solidFill>
            <a:prstDash val="solid"/>
            <a:miter lim="800000"/>
            <a:headEnd type="none" w="sm" len="sm"/>
            <a:tailEnd type="triangle" w="med" len="med"/>
          </a:ln>
        </p:spPr>
      </p:cxnSp>
      <p:sp>
        <p:nvSpPr>
          <p:cNvPr id="383" name="Google Shape;383;p16"/>
          <p:cNvSpPr txBox="1"/>
          <p:nvPr/>
        </p:nvSpPr>
        <p:spPr>
          <a:xfrm>
            <a:off x="5448415" y="2298535"/>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sp>
        <p:nvSpPr>
          <p:cNvPr id="384" name="Google Shape;384;p16"/>
          <p:cNvSpPr/>
          <p:nvPr/>
        </p:nvSpPr>
        <p:spPr>
          <a:xfrm>
            <a:off x="6506145" y="4747361"/>
            <a:ext cx="173736" cy="173736"/>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85" name="Google Shape;385;p16"/>
          <p:cNvCxnSpPr/>
          <p:nvPr/>
        </p:nvCxnSpPr>
        <p:spPr>
          <a:xfrm rot="10800000">
            <a:off x="6186105" y="4834229"/>
            <a:ext cx="420624" cy="0"/>
          </a:xfrm>
          <a:prstGeom prst="straightConnector1">
            <a:avLst/>
          </a:prstGeom>
          <a:noFill/>
          <a:ln w="15875" cap="flat" cmpd="sng">
            <a:solidFill>
              <a:schemeClr val="dk1"/>
            </a:solidFill>
            <a:prstDash val="solid"/>
            <a:miter lim="800000"/>
            <a:headEnd type="none" w="sm" len="sm"/>
            <a:tailEnd type="triangle" w="med" len="med"/>
          </a:ln>
        </p:spPr>
      </p:cxnSp>
      <p:sp>
        <p:nvSpPr>
          <p:cNvPr id="386" name="Google Shape;386;p16"/>
          <p:cNvSpPr txBox="1"/>
          <p:nvPr/>
        </p:nvSpPr>
        <p:spPr>
          <a:xfrm>
            <a:off x="6250113" y="4518761"/>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387" name="Google Shape;387;p16"/>
          <p:cNvCxnSpPr>
            <a:endCxn id="371" idx="7"/>
          </p:cNvCxnSpPr>
          <p:nvPr/>
        </p:nvCxnSpPr>
        <p:spPr>
          <a:xfrm flipH="1">
            <a:off x="6611141" y="4961789"/>
            <a:ext cx="37500" cy="279000"/>
          </a:xfrm>
          <a:prstGeom prst="straightConnector1">
            <a:avLst/>
          </a:prstGeom>
          <a:noFill/>
          <a:ln w="15875" cap="flat" cmpd="sng">
            <a:solidFill>
              <a:schemeClr val="dk1"/>
            </a:solidFill>
            <a:prstDash val="solid"/>
            <a:miter lim="800000"/>
            <a:headEnd type="none" w="sm" len="sm"/>
            <a:tailEnd type="triangle" w="med" len="med"/>
          </a:ln>
        </p:spPr>
      </p:cxnSp>
      <p:sp>
        <p:nvSpPr>
          <p:cNvPr id="388" name="Google Shape;388;p16"/>
          <p:cNvSpPr txBox="1"/>
          <p:nvPr/>
        </p:nvSpPr>
        <p:spPr>
          <a:xfrm>
            <a:off x="6261634" y="4974590"/>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89" name="Google Shape;389;p16"/>
          <p:cNvSpPr txBox="1"/>
          <p:nvPr/>
        </p:nvSpPr>
        <p:spPr>
          <a:xfrm>
            <a:off x="6887808" y="4731128"/>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a:t>
            </a:r>
            <a:endParaRPr/>
          </a:p>
        </p:txBody>
      </p:sp>
      <p:cxnSp>
        <p:nvCxnSpPr>
          <p:cNvPr id="390" name="Google Shape;390;p16"/>
          <p:cNvCxnSpPr>
            <a:endCxn id="389" idx="2"/>
          </p:cNvCxnSpPr>
          <p:nvPr/>
        </p:nvCxnSpPr>
        <p:spPr>
          <a:xfrm>
            <a:off x="6715734" y="4878105"/>
            <a:ext cx="314100" cy="160800"/>
          </a:xfrm>
          <a:prstGeom prst="straightConnector1">
            <a:avLst/>
          </a:prstGeom>
          <a:noFill/>
          <a:ln w="15875" cap="flat" cmpd="sng">
            <a:solidFill>
              <a:schemeClr val="dk1"/>
            </a:solidFill>
            <a:prstDash val="solid"/>
            <a:miter lim="800000"/>
            <a:headEnd type="none" w="sm" len="sm"/>
            <a:tailEnd type="triangle" w="med" len="med"/>
          </a:ln>
        </p:spPr>
      </p:cxnSp>
      <p:cxnSp>
        <p:nvCxnSpPr>
          <p:cNvPr id="391" name="Google Shape;391;p16"/>
          <p:cNvCxnSpPr>
            <a:endCxn id="375" idx="2"/>
          </p:cNvCxnSpPr>
          <p:nvPr/>
        </p:nvCxnSpPr>
        <p:spPr>
          <a:xfrm rot="10800000" flipH="1">
            <a:off x="6682220" y="4497542"/>
            <a:ext cx="356700" cy="271500"/>
          </a:xfrm>
          <a:prstGeom prst="straightConnector1">
            <a:avLst/>
          </a:prstGeom>
          <a:noFill/>
          <a:ln w="15875" cap="flat" cmpd="sng">
            <a:solidFill>
              <a:schemeClr val="dk1"/>
            </a:solidFill>
            <a:prstDash val="solid"/>
            <a:miter lim="800000"/>
            <a:headEnd type="none" w="sm" len="sm"/>
            <a:tailEnd type="triangle" w="med" len="med"/>
          </a:ln>
        </p:spPr>
      </p:cxnSp>
      <p:sp>
        <p:nvSpPr>
          <p:cNvPr id="392" name="Google Shape;392;p16"/>
          <p:cNvSpPr txBox="1"/>
          <p:nvPr/>
        </p:nvSpPr>
        <p:spPr>
          <a:xfrm>
            <a:off x="6753584" y="4244566"/>
            <a:ext cx="28405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a:t>
            </a:r>
            <a:endParaRPr/>
          </a:p>
        </p:txBody>
      </p:sp>
      <p:pic>
        <p:nvPicPr>
          <p:cNvPr id="393" name="Google Shape;393;p16"/>
          <p:cNvPicPr preferRelativeResize="0"/>
          <p:nvPr/>
        </p:nvPicPr>
        <p:blipFill rotWithShape="1">
          <a:blip r:embed="rId4">
            <a:alphaModFix/>
          </a:blip>
          <a:srcRect r="9801"/>
          <a:stretch/>
        </p:blipFill>
        <p:spPr>
          <a:xfrm>
            <a:off x="3394769" y="3340260"/>
            <a:ext cx="538396" cy="952500"/>
          </a:xfrm>
          <a:prstGeom prst="rect">
            <a:avLst/>
          </a:prstGeom>
          <a:noFill/>
          <a:ln>
            <a:noFill/>
          </a:ln>
        </p:spPr>
      </p:pic>
      <p:sp>
        <p:nvSpPr>
          <p:cNvPr id="2" name="Todays talk">
            <a:extLst>
              <a:ext uri="{FF2B5EF4-FFF2-40B4-BE49-F238E27FC236}">
                <a16:creationId xmlns:a16="http://schemas.microsoft.com/office/drawing/2014/main" id="{58EE3A38-8647-B7C9-FA84-C523C03AFFD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9" name="Google Shape;399;p17"/>
          <p:cNvPicPr preferRelativeResize="0"/>
          <p:nvPr/>
        </p:nvPicPr>
        <p:blipFill rotWithShape="1">
          <a:blip r:embed="rId3">
            <a:alphaModFix/>
          </a:blip>
          <a:srcRect l="66077" t="-1002" r="16426" b="42637"/>
          <a:stretch/>
        </p:blipFill>
        <p:spPr>
          <a:xfrm>
            <a:off x="1672196" y="2592738"/>
            <a:ext cx="1631373" cy="2005446"/>
          </a:xfrm>
          <a:prstGeom prst="rect">
            <a:avLst/>
          </a:prstGeom>
          <a:noFill/>
          <a:ln>
            <a:noFill/>
          </a:ln>
        </p:spPr>
      </p:pic>
      <p:pic>
        <p:nvPicPr>
          <p:cNvPr id="400" name="Google Shape;400;p17"/>
          <p:cNvPicPr preferRelativeResize="0"/>
          <p:nvPr/>
        </p:nvPicPr>
        <p:blipFill rotWithShape="1">
          <a:blip r:embed="rId4">
            <a:alphaModFix/>
          </a:blip>
          <a:srcRect r="9801"/>
          <a:stretch/>
        </p:blipFill>
        <p:spPr>
          <a:xfrm>
            <a:off x="3367337" y="3340260"/>
            <a:ext cx="538396" cy="952500"/>
          </a:xfrm>
          <a:prstGeom prst="rect">
            <a:avLst/>
          </a:prstGeom>
          <a:noFill/>
          <a:ln>
            <a:noFill/>
          </a:ln>
        </p:spPr>
      </p:pic>
      <p:sp>
        <p:nvSpPr>
          <p:cNvPr id="401" name="Google Shape;401;p17"/>
          <p:cNvSpPr/>
          <p:nvPr/>
        </p:nvSpPr>
        <p:spPr>
          <a:xfrm>
            <a:off x="4777634" y="280133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p17"/>
          <p:cNvSpPr/>
          <p:nvPr/>
        </p:nvSpPr>
        <p:spPr>
          <a:xfrm>
            <a:off x="5353706" y="33591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p17"/>
          <p:cNvSpPr/>
          <p:nvPr/>
        </p:nvSpPr>
        <p:spPr>
          <a:xfrm>
            <a:off x="5938922" y="313051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17"/>
          <p:cNvSpPr/>
          <p:nvPr/>
        </p:nvSpPr>
        <p:spPr>
          <a:xfrm>
            <a:off x="5902346" y="213381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p17"/>
          <p:cNvSpPr/>
          <p:nvPr/>
        </p:nvSpPr>
        <p:spPr>
          <a:xfrm>
            <a:off x="6368690" y="269160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17"/>
          <p:cNvSpPr/>
          <p:nvPr/>
        </p:nvSpPr>
        <p:spPr>
          <a:xfrm>
            <a:off x="6368690"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17"/>
          <p:cNvSpPr/>
          <p:nvPr/>
        </p:nvSpPr>
        <p:spPr>
          <a:xfrm>
            <a:off x="7246514" y="37523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17"/>
          <p:cNvSpPr/>
          <p:nvPr/>
        </p:nvSpPr>
        <p:spPr>
          <a:xfrm>
            <a:off x="7200794" y="312137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17"/>
          <p:cNvSpPr/>
          <p:nvPr/>
        </p:nvSpPr>
        <p:spPr>
          <a:xfrm>
            <a:off x="8087762" y="324938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17"/>
          <p:cNvSpPr/>
          <p:nvPr/>
        </p:nvSpPr>
        <p:spPr>
          <a:xfrm>
            <a:off x="7932314" y="283790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17"/>
          <p:cNvSpPr/>
          <p:nvPr/>
        </p:nvSpPr>
        <p:spPr>
          <a:xfrm>
            <a:off x="8462666" y="2929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2" name="Google Shape;412;p17"/>
          <p:cNvSpPr/>
          <p:nvPr/>
        </p:nvSpPr>
        <p:spPr>
          <a:xfrm>
            <a:off x="8307218" y="388032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17"/>
          <p:cNvSpPr/>
          <p:nvPr/>
        </p:nvSpPr>
        <p:spPr>
          <a:xfrm>
            <a:off x="8435234" y="345055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 name="Google Shape;414;p17"/>
          <p:cNvSpPr/>
          <p:nvPr/>
        </p:nvSpPr>
        <p:spPr>
          <a:xfrm>
            <a:off x="6460130" y="521534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p17"/>
          <p:cNvSpPr/>
          <p:nvPr/>
        </p:nvSpPr>
        <p:spPr>
          <a:xfrm>
            <a:off x="6021218" y="465756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17"/>
          <p:cNvSpPr/>
          <p:nvPr/>
        </p:nvSpPr>
        <p:spPr>
          <a:xfrm>
            <a:off x="6524138" y="47398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17"/>
          <p:cNvSpPr/>
          <p:nvPr/>
        </p:nvSpPr>
        <p:spPr>
          <a:xfrm>
            <a:off x="7091066" y="496845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17"/>
          <p:cNvSpPr/>
          <p:nvPr/>
        </p:nvSpPr>
        <p:spPr>
          <a:xfrm>
            <a:off x="7036202" y="441067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19" name="Google Shape;419;p17"/>
          <p:cNvCxnSpPr>
            <a:endCxn id="404" idx="3"/>
          </p:cNvCxnSpPr>
          <p:nvPr/>
        </p:nvCxnSpPr>
        <p:spPr>
          <a:xfrm rot="10800000" flipH="1">
            <a:off x="5374289" y="2282111"/>
            <a:ext cx="553500" cy="540900"/>
          </a:xfrm>
          <a:prstGeom prst="straightConnector1">
            <a:avLst/>
          </a:prstGeom>
          <a:noFill/>
          <a:ln w="15875" cap="flat" cmpd="sng">
            <a:solidFill>
              <a:schemeClr val="dk1"/>
            </a:solidFill>
            <a:prstDash val="solid"/>
            <a:miter lim="800000"/>
            <a:headEnd type="none" w="sm" len="sm"/>
            <a:tailEnd type="none" w="sm" len="sm"/>
          </a:ln>
        </p:spPr>
      </p:cxnSp>
      <p:sp>
        <p:nvSpPr>
          <p:cNvPr id="420" name="Google Shape;420;p17"/>
          <p:cNvSpPr/>
          <p:nvPr/>
        </p:nvSpPr>
        <p:spPr>
          <a:xfrm>
            <a:off x="5265526" y="2811537"/>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1" name="Google Shape;421;p17"/>
          <p:cNvCxnSpPr>
            <a:endCxn id="405" idx="2"/>
          </p:cNvCxnSpPr>
          <p:nvPr/>
        </p:nvCxnSpPr>
        <p:spPr>
          <a:xfrm rot="10800000" flipH="1">
            <a:off x="5438090" y="2778470"/>
            <a:ext cx="930600" cy="115200"/>
          </a:xfrm>
          <a:prstGeom prst="straightConnector1">
            <a:avLst/>
          </a:prstGeom>
          <a:noFill/>
          <a:ln w="15875" cap="flat" cmpd="sng">
            <a:solidFill>
              <a:schemeClr val="dk1"/>
            </a:solidFill>
            <a:prstDash val="solid"/>
            <a:miter lim="800000"/>
            <a:headEnd type="none" w="sm" len="sm"/>
            <a:tailEnd type="none" w="sm" len="sm"/>
          </a:ln>
        </p:spPr>
      </p:cxnSp>
      <p:cxnSp>
        <p:nvCxnSpPr>
          <p:cNvPr id="422" name="Google Shape;422;p17"/>
          <p:cNvCxnSpPr>
            <a:endCxn id="403" idx="1"/>
          </p:cNvCxnSpPr>
          <p:nvPr/>
        </p:nvCxnSpPr>
        <p:spPr>
          <a:xfrm>
            <a:off x="5424065" y="2950457"/>
            <a:ext cx="540300" cy="205500"/>
          </a:xfrm>
          <a:prstGeom prst="straightConnector1">
            <a:avLst/>
          </a:prstGeom>
          <a:noFill/>
          <a:ln w="15875" cap="flat" cmpd="sng">
            <a:solidFill>
              <a:schemeClr val="dk1"/>
            </a:solidFill>
            <a:prstDash val="solid"/>
            <a:miter lim="800000"/>
            <a:headEnd type="none" w="sm" len="sm"/>
            <a:tailEnd type="none" w="sm" len="sm"/>
          </a:ln>
        </p:spPr>
      </p:cxnSp>
      <p:cxnSp>
        <p:nvCxnSpPr>
          <p:cNvPr id="423" name="Google Shape;423;p17"/>
          <p:cNvCxnSpPr>
            <a:endCxn id="402" idx="0"/>
          </p:cNvCxnSpPr>
          <p:nvPr/>
        </p:nvCxnSpPr>
        <p:spPr>
          <a:xfrm>
            <a:off x="5381474" y="2993114"/>
            <a:ext cx="59100" cy="366000"/>
          </a:xfrm>
          <a:prstGeom prst="straightConnector1">
            <a:avLst/>
          </a:prstGeom>
          <a:noFill/>
          <a:ln w="15875" cap="flat" cmpd="sng">
            <a:solidFill>
              <a:schemeClr val="dk1"/>
            </a:solidFill>
            <a:prstDash val="solid"/>
            <a:miter lim="800000"/>
            <a:headEnd type="none" w="sm" len="sm"/>
            <a:tailEnd type="none" w="sm" len="sm"/>
          </a:ln>
        </p:spPr>
      </p:cxnSp>
      <p:cxnSp>
        <p:nvCxnSpPr>
          <p:cNvPr id="424" name="Google Shape;424;p17"/>
          <p:cNvCxnSpPr>
            <a:endCxn id="401" idx="6"/>
          </p:cNvCxnSpPr>
          <p:nvPr/>
        </p:nvCxnSpPr>
        <p:spPr>
          <a:xfrm rot="10800000">
            <a:off x="4951370" y="2888198"/>
            <a:ext cx="316500" cy="41100"/>
          </a:xfrm>
          <a:prstGeom prst="straightConnector1">
            <a:avLst/>
          </a:prstGeom>
          <a:noFill/>
          <a:ln w="15875" cap="flat" cmpd="sng">
            <a:solidFill>
              <a:schemeClr val="dk1"/>
            </a:solidFill>
            <a:prstDash val="solid"/>
            <a:miter lim="800000"/>
            <a:headEnd type="none" w="sm" len="sm"/>
            <a:tailEnd type="none" w="sm" len="sm"/>
          </a:ln>
        </p:spPr>
      </p:cxnSp>
      <p:cxnSp>
        <p:nvCxnSpPr>
          <p:cNvPr id="425" name="Google Shape;425;p17"/>
          <p:cNvCxnSpPr>
            <a:stCxn id="404" idx="2"/>
          </p:cNvCxnSpPr>
          <p:nvPr/>
        </p:nvCxnSpPr>
        <p:spPr>
          <a:xfrm flipH="1">
            <a:off x="4930046" y="2220686"/>
            <a:ext cx="972300" cy="596700"/>
          </a:xfrm>
          <a:prstGeom prst="straightConnector1">
            <a:avLst/>
          </a:prstGeom>
          <a:noFill/>
          <a:ln w="15875" cap="flat" cmpd="sng">
            <a:solidFill>
              <a:schemeClr val="dk1"/>
            </a:solidFill>
            <a:prstDash val="solid"/>
            <a:miter lim="800000"/>
            <a:headEnd type="none" w="sm" len="sm"/>
            <a:tailEnd type="none" w="sm" len="sm"/>
          </a:ln>
        </p:spPr>
      </p:cxnSp>
      <p:cxnSp>
        <p:nvCxnSpPr>
          <p:cNvPr id="426" name="Google Shape;426;p17"/>
          <p:cNvCxnSpPr>
            <a:stCxn id="402" idx="1"/>
          </p:cNvCxnSpPr>
          <p:nvPr/>
        </p:nvCxnSpPr>
        <p:spPr>
          <a:xfrm rot="10800000">
            <a:off x="4894649" y="2980457"/>
            <a:ext cx="484500" cy="404100"/>
          </a:xfrm>
          <a:prstGeom prst="straightConnector1">
            <a:avLst/>
          </a:prstGeom>
          <a:noFill/>
          <a:ln w="15875" cap="flat" cmpd="sng">
            <a:solidFill>
              <a:schemeClr val="dk1"/>
            </a:solidFill>
            <a:prstDash val="solid"/>
            <a:miter lim="800000"/>
            <a:headEnd type="none" w="sm" len="sm"/>
            <a:tailEnd type="none" w="sm" len="sm"/>
          </a:ln>
        </p:spPr>
      </p:cxnSp>
      <p:cxnSp>
        <p:nvCxnSpPr>
          <p:cNvPr id="427" name="Google Shape;427;p17"/>
          <p:cNvCxnSpPr>
            <a:stCxn id="403" idx="2"/>
          </p:cNvCxnSpPr>
          <p:nvPr/>
        </p:nvCxnSpPr>
        <p:spPr>
          <a:xfrm rot="10800000">
            <a:off x="4951322" y="2944982"/>
            <a:ext cx="987600" cy="272400"/>
          </a:xfrm>
          <a:prstGeom prst="straightConnector1">
            <a:avLst/>
          </a:prstGeom>
          <a:noFill/>
          <a:ln w="15875" cap="flat" cmpd="sng">
            <a:solidFill>
              <a:schemeClr val="dk1"/>
            </a:solidFill>
            <a:prstDash val="solid"/>
            <a:miter lim="800000"/>
            <a:headEnd type="none" w="sm" len="sm"/>
            <a:tailEnd type="none" w="sm" len="sm"/>
          </a:ln>
        </p:spPr>
      </p:cxnSp>
      <p:cxnSp>
        <p:nvCxnSpPr>
          <p:cNvPr id="428" name="Google Shape;428;p17"/>
          <p:cNvCxnSpPr>
            <a:stCxn id="405" idx="1"/>
          </p:cNvCxnSpPr>
          <p:nvPr/>
        </p:nvCxnSpPr>
        <p:spPr>
          <a:xfrm rot="10800000">
            <a:off x="6026933" y="2303345"/>
            <a:ext cx="367200" cy="413700"/>
          </a:xfrm>
          <a:prstGeom prst="straightConnector1">
            <a:avLst/>
          </a:prstGeom>
          <a:noFill/>
          <a:ln w="15875" cap="flat" cmpd="sng">
            <a:solidFill>
              <a:schemeClr val="dk1"/>
            </a:solidFill>
            <a:prstDash val="solid"/>
            <a:miter lim="800000"/>
            <a:headEnd type="none" w="sm" len="sm"/>
            <a:tailEnd type="none" w="sm" len="sm"/>
          </a:ln>
        </p:spPr>
      </p:cxnSp>
      <p:cxnSp>
        <p:nvCxnSpPr>
          <p:cNvPr id="429" name="Google Shape;429;p17"/>
          <p:cNvCxnSpPr>
            <a:stCxn id="403" idx="0"/>
          </p:cNvCxnSpPr>
          <p:nvPr/>
        </p:nvCxnSpPr>
        <p:spPr>
          <a:xfrm rot="10800000">
            <a:off x="5984390" y="2310614"/>
            <a:ext cx="41400" cy="819900"/>
          </a:xfrm>
          <a:prstGeom prst="straightConnector1">
            <a:avLst/>
          </a:prstGeom>
          <a:noFill/>
          <a:ln w="15875" cap="flat" cmpd="sng">
            <a:solidFill>
              <a:schemeClr val="dk1"/>
            </a:solidFill>
            <a:prstDash val="solid"/>
            <a:miter lim="800000"/>
            <a:headEnd type="none" w="sm" len="sm"/>
            <a:tailEnd type="none" w="sm" len="sm"/>
          </a:ln>
        </p:spPr>
      </p:cxnSp>
      <p:cxnSp>
        <p:nvCxnSpPr>
          <p:cNvPr id="430" name="Google Shape;430;p17"/>
          <p:cNvCxnSpPr>
            <a:stCxn id="403" idx="3"/>
          </p:cNvCxnSpPr>
          <p:nvPr/>
        </p:nvCxnSpPr>
        <p:spPr>
          <a:xfrm flipH="1">
            <a:off x="5532665" y="3278807"/>
            <a:ext cx="431700" cy="119700"/>
          </a:xfrm>
          <a:prstGeom prst="straightConnector1">
            <a:avLst/>
          </a:prstGeom>
          <a:noFill/>
          <a:ln w="15875" cap="flat" cmpd="sng">
            <a:solidFill>
              <a:schemeClr val="dk1"/>
            </a:solidFill>
            <a:prstDash val="solid"/>
            <a:miter lim="800000"/>
            <a:headEnd type="none" w="sm" len="sm"/>
            <a:tailEnd type="none" w="sm" len="sm"/>
          </a:ln>
        </p:spPr>
      </p:cxnSp>
      <p:cxnSp>
        <p:nvCxnSpPr>
          <p:cNvPr id="431" name="Google Shape;431;p17"/>
          <p:cNvCxnSpPr>
            <a:stCxn id="405" idx="3"/>
          </p:cNvCxnSpPr>
          <p:nvPr/>
        </p:nvCxnSpPr>
        <p:spPr>
          <a:xfrm flipH="1">
            <a:off x="5511233" y="2839895"/>
            <a:ext cx="882900" cy="530400"/>
          </a:xfrm>
          <a:prstGeom prst="straightConnector1">
            <a:avLst/>
          </a:prstGeom>
          <a:noFill/>
          <a:ln w="15875" cap="flat" cmpd="sng">
            <a:solidFill>
              <a:schemeClr val="dk1"/>
            </a:solidFill>
            <a:prstDash val="solid"/>
            <a:miter lim="800000"/>
            <a:headEnd type="none" w="sm" len="sm"/>
            <a:tailEnd type="none" w="sm" len="sm"/>
          </a:ln>
        </p:spPr>
      </p:cxnSp>
      <p:cxnSp>
        <p:nvCxnSpPr>
          <p:cNvPr id="432" name="Google Shape;432;p17"/>
          <p:cNvCxnSpPr>
            <a:endCxn id="403" idx="7"/>
          </p:cNvCxnSpPr>
          <p:nvPr/>
        </p:nvCxnSpPr>
        <p:spPr>
          <a:xfrm flipH="1">
            <a:off x="6087215" y="2862857"/>
            <a:ext cx="322200" cy="293100"/>
          </a:xfrm>
          <a:prstGeom prst="straightConnector1">
            <a:avLst/>
          </a:prstGeom>
          <a:noFill/>
          <a:ln w="15875" cap="flat" cmpd="sng">
            <a:solidFill>
              <a:schemeClr val="dk1"/>
            </a:solidFill>
            <a:prstDash val="solid"/>
            <a:miter lim="800000"/>
            <a:headEnd type="none" w="sm" len="sm"/>
            <a:tailEnd type="none" w="sm" len="sm"/>
          </a:ln>
        </p:spPr>
      </p:cxnSp>
      <p:cxnSp>
        <p:nvCxnSpPr>
          <p:cNvPr id="433" name="Google Shape;433;p17"/>
          <p:cNvCxnSpPr>
            <a:endCxn id="403" idx="5"/>
          </p:cNvCxnSpPr>
          <p:nvPr/>
        </p:nvCxnSpPr>
        <p:spPr>
          <a:xfrm rot="10800000">
            <a:off x="6087215" y="3278807"/>
            <a:ext cx="312600" cy="499500"/>
          </a:xfrm>
          <a:prstGeom prst="straightConnector1">
            <a:avLst/>
          </a:prstGeom>
          <a:noFill/>
          <a:ln w="15875" cap="flat" cmpd="sng">
            <a:solidFill>
              <a:schemeClr val="dk1"/>
            </a:solidFill>
            <a:prstDash val="solid"/>
            <a:miter lim="800000"/>
            <a:headEnd type="none" w="sm" len="sm"/>
            <a:tailEnd type="none" w="sm" len="sm"/>
          </a:ln>
        </p:spPr>
      </p:cxnSp>
      <p:cxnSp>
        <p:nvCxnSpPr>
          <p:cNvPr id="434" name="Google Shape;434;p17"/>
          <p:cNvCxnSpPr>
            <a:endCxn id="402" idx="5"/>
          </p:cNvCxnSpPr>
          <p:nvPr/>
        </p:nvCxnSpPr>
        <p:spPr>
          <a:xfrm rot="10800000">
            <a:off x="5501999" y="3507407"/>
            <a:ext cx="897900" cy="347700"/>
          </a:xfrm>
          <a:prstGeom prst="straightConnector1">
            <a:avLst/>
          </a:prstGeom>
          <a:noFill/>
          <a:ln w="15875" cap="flat" cmpd="sng">
            <a:solidFill>
              <a:schemeClr val="dk1"/>
            </a:solidFill>
            <a:prstDash val="solid"/>
            <a:miter lim="800000"/>
            <a:headEnd type="none" w="sm" len="sm"/>
            <a:tailEnd type="none" w="sm" len="sm"/>
          </a:ln>
        </p:spPr>
      </p:cxnSp>
      <p:cxnSp>
        <p:nvCxnSpPr>
          <p:cNvPr id="435" name="Google Shape;435;p17"/>
          <p:cNvCxnSpPr>
            <a:stCxn id="418" idx="1"/>
          </p:cNvCxnSpPr>
          <p:nvPr/>
        </p:nvCxnSpPr>
        <p:spPr>
          <a:xfrm rot="10800000">
            <a:off x="6517445" y="3901217"/>
            <a:ext cx="544200" cy="534900"/>
          </a:xfrm>
          <a:prstGeom prst="straightConnector1">
            <a:avLst/>
          </a:prstGeom>
          <a:noFill/>
          <a:ln w="15875" cap="flat" cmpd="sng">
            <a:solidFill>
              <a:schemeClr val="dk1"/>
            </a:solidFill>
            <a:prstDash val="solid"/>
            <a:miter lim="800000"/>
            <a:headEnd type="none" w="sm" len="sm"/>
            <a:tailEnd type="none" w="sm" len="sm"/>
          </a:ln>
        </p:spPr>
      </p:cxnSp>
      <p:cxnSp>
        <p:nvCxnSpPr>
          <p:cNvPr id="436" name="Google Shape;436;p17"/>
          <p:cNvCxnSpPr>
            <a:endCxn id="415" idx="7"/>
          </p:cNvCxnSpPr>
          <p:nvPr/>
        </p:nvCxnSpPr>
        <p:spPr>
          <a:xfrm flipH="1">
            <a:off x="6169511" y="3909005"/>
            <a:ext cx="222900" cy="774000"/>
          </a:xfrm>
          <a:prstGeom prst="straightConnector1">
            <a:avLst/>
          </a:prstGeom>
          <a:noFill/>
          <a:ln w="15875" cap="flat" cmpd="sng">
            <a:solidFill>
              <a:schemeClr val="dk1"/>
            </a:solidFill>
            <a:prstDash val="solid"/>
            <a:miter lim="800000"/>
            <a:headEnd type="none" w="sm" len="sm"/>
            <a:tailEnd type="none" w="sm" len="sm"/>
          </a:ln>
        </p:spPr>
      </p:cxnSp>
      <p:cxnSp>
        <p:nvCxnSpPr>
          <p:cNvPr id="437" name="Google Shape;437;p17"/>
          <p:cNvCxnSpPr>
            <a:stCxn id="417" idx="0"/>
          </p:cNvCxnSpPr>
          <p:nvPr/>
        </p:nvCxnSpPr>
        <p:spPr>
          <a:xfrm rot="10800000">
            <a:off x="7162934" y="4585058"/>
            <a:ext cx="15000" cy="383400"/>
          </a:xfrm>
          <a:prstGeom prst="straightConnector1">
            <a:avLst/>
          </a:prstGeom>
          <a:noFill/>
          <a:ln w="15875" cap="flat" cmpd="sng">
            <a:solidFill>
              <a:schemeClr val="dk1"/>
            </a:solidFill>
            <a:prstDash val="solid"/>
            <a:miter lim="800000"/>
            <a:headEnd type="none" w="sm" len="sm"/>
            <a:tailEnd type="none" w="sm" len="sm"/>
          </a:ln>
        </p:spPr>
      </p:cxnSp>
      <p:cxnSp>
        <p:nvCxnSpPr>
          <p:cNvPr id="438" name="Google Shape;438;p17"/>
          <p:cNvCxnSpPr>
            <a:stCxn id="416" idx="7"/>
          </p:cNvCxnSpPr>
          <p:nvPr/>
        </p:nvCxnSpPr>
        <p:spPr>
          <a:xfrm rot="10800000" flipH="1">
            <a:off x="6672431" y="4561901"/>
            <a:ext cx="398400" cy="203400"/>
          </a:xfrm>
          <a:prstGeom prst="straightConnector1">
            <a:avLst/>
          </a:prstGeom>
          <a:noFill/>
          <a:ln w="15875" cap="flat" cmpd="sng">
            <a:solidFill>
              <a:schemeClr val="dk1"/>
            </a:solidFill>
            <a:prstDash val="solid"/>
            <a:miter lim="800000"/>
            <a:headEnd type="none" w="sm" len="sm"/>
            <a:tailEnd type="none" w="sm" len="sm"/>
          </a:ln>
        </p:spPr>
      </p:cxnSp>
      <p:cxnSp>
        <p:nvCxnSpPr>
          <p:cNvPr id="439" name="Google Shape;439;p17"/>
          <p:cNvCxnSpPr>
            <a:stCxn id="415" idx="6"/>
          </p:cNvCxnSpPr>
          <p:nvPr/>
        </p:nvCxnSpPr>
        <p:spPr>
          <a:xfrm rot="10800000" flipH="1">
            <a:off x="6194954" y="4508330"/>
            <a:ext cx="829800" cy="236100"/>
          </a:xfrm>
          <a:prstGeom prst="straightConnector1">
            <a:avLst/>
          </a:prstGeom>
          <a:noFill/>
          <a:ln w="15875" cap="flat" cmpd="sng">
            <a:solidFill>
              <a:schemeClr val="dk1"/>
            </a:solidFill>
            <a:prstDash val="solid"/>
            <a:miter lim="800000"/>
            <a:headEnd type="none" w="sm" len="sm"/>
            <a:tailEnd type="none" w="sm" len="sm"/>
          </a:ln>
        </p:spPr>
      </p:cxnSp>
      <p:cxnSp>
        <p:nvCxnSpPr>
          <p:cNvPr id="440" name="Google Shape;440;p17"/>
          <p:cNvCxnSpPr>
            <a:stCxn id="414" idx="0"/>
          </p:cNvCxnSpPr>
          <p:nvPr/>
        </p:nvCxnSpPr>
        <p:spPr>
          <a:xfrm rot="10800000" flipH="1">
            <a:off x="6546998" y="4930946"/>
            <a:ext cx="70500" cy="284400"/>
          </a:xfrm>
          <a:prstGeom prst="straightConnector1">
            <a:avLst/>
          </a:prstGeom>
          <a:noFill/>
          <a:ln w="15875" cap="flat" cmpd="sng">
            <a:solidFill>
              <a:schemeClr val="dk1"/>
            </a:solidFill>
            <a:prstDash val="solid"/>
            <a:miter lim="800000"/>
            <a:headEnd type="none" w="sm" len="sm"/>
            <a:tailEnd type="none" w="sm" len="sm"/>
          </a:ln>
        </p:spPr>
      </p:cxnSp>
      <p:cxnSp>
        <p:nvCxnSpPr>
          <p:cNvPr id="441" name="Google Shape;441;p17"/>
          <p:cNvCxnSpPr>
            <a:stCxn id="417" idx="2"/>
          </p:cNvCxnSpPr>
          <p:nvPr/>
        </p:nvCxnSpPr>
        <p:spPr>
          <a:xfrm rot="10800000">
            <a:off x="6717266" y="4861826"/>
            <a:ext cx="373800" cy="193500"/>
          </a:xfrm>
          <a:prstGeom prst="straightConnector1">
            <a:avLst/>
          </a:prstGeom>
          <a:noFill/>
          <a:ln w="15875" cap="flat" cmpd="sng">
            <a:solidFill>
              <a:schemeClr val="dk1"/>
            </a:solidFill>
            <a:prstDash val="solid"/>
            <a:miter lim="800000"/>
            <a:headEnd type="none" w="sm" len="sm"/>
            <a:tailEnd type="none" w="sm" len="sm"/>
          </a:ln>
        </p:spPr>
      </p:cxnSp>
      <p:cxnSp>
        <p:nvCxnSpPr>
          <p:cNvPr id="442" name="Google Shape;442;p17"/>
          <p:cNvCxnSpPr>
            <a:stCxn id="416" idx="2"/>
          </p:cNvCxnSpPr>
          <p:nvPr/>
        </p:nvCxnSpPr>
        <p:spPr>
          <a:xfrm rot="10800000">
            <a:off x="6179438" y="4792526"/>
            <a:ext cx="344700" cy="34200"/>
          </a:xfrm>
          <a:prstGeom prst="straightConnector1">
            <a:avLst/>
          </a:prstGeom>
          <a:noFill/>
          <a:ln w="15875" cap="flat" cmpd="sng">
            <a:solidFill>
              <a:schemeClr val="dk1"/>
            </a:solidFill>
            <a:prstDash val="solid"/>
            <a:miter lim="800000"/>
            <a:headEnd type="none" w="sm" len="sm"/>
            <a:tailEnd type="none" w="sm" len="sm"/>
          </a:ln>
        </p:spPr>
      </p:cxnSp>
      <p:cxnSp>
        <p:nvCxnSpPr>
          <p:cNvPr id="443" name="Google Shape;443;p17"/>
          <p:cNvCxnSpPr>
            <a:endCxn id="414" idx="6"/>
          </p:cNvCxnSpPr>
          <p:nvPr/>
        </p:nvCxnSpPr>
        <p:spPr>
          <a:xfrm flipH="1">
            <a:off x="6633866" y="5134214"/>
            <a:ext cx="474300" cy="168000"/>
          </a:xfrm>
          <a:prstGeom prst="straightConnector1">
            <a:avLst/>
          </a:prstGeom>
          <a:noFill/>
          <a:ln w="15875" cap="flat" cmpd="sng">
            <a:solidFill>
              <a:schemeClr val="dk1"/>
            </a:solidFill>
            <a:prstDash val="solid"/>
            <a:miter lim="800000"/>
            <a:headEnd type="none" w="sm" len="sm"/>
            <a:tailEnd type="none" w="sm" len="sm"/>
          </a:ln>
        </p:spPr>
      </p:cxnSp>
      <p:cxnSp>
        <p:nvCxnSpPr>
          <p:cNvPr id="444" name="Google Shape;444;p17"/>
          <p:cNvCxnSpPr>
            <a:endCxn id="415" idx="5"/>
          </p:cNvCxnSpPr>
          <p:nvPr/>
        </p:nvCxnSpPr>
        <p:spPr>
          <a:xfrm rot="10800000">
            <a:off x="6169511" y="4805855"/>
            <a:ext cx="930900" cy="274500"/>
          </a:xfrm>
          <a:prstGeom prst="straightConnector1">
            <a:avLst/>
          </a:prstGeom>
          <a:noFill/>
          <a:ln w="15875" cap="flat" cmpd="sng">
            <a:solidFill>
              <a:schemeClr val="dk1"/>
            </a:solidFill>
            <a:prstDash val="solid"/>
            <a:miter lim="800000"/>
            <a:headEnd type="none" w="sm" len="sm"/>
            <a:tailEnd type="none" w="sm" len="sm"/>
          </a:ln>
        </p:spPr>
      </p:cxnSp>
      <p:cxnSp>
        <p:nvCxnSpPr>
          <p:cNvPr id="445" name="Google Shape;445;p17"/>
          <p:cNvCxnSpPr>
            <a:endCxn id="415" idx="5"/>
          </p:cNvCxnSpPr>
          <p:nvPr/>
        </p:nvCxnSpPr>
        <p:spPr>
          <a:xfrm rot="10800000">
            <a:off x="6169511" y="4805855"/>
            <a:ext cx="300600" cy="447900"/>
          </a:xfrm>
          <a:prstGeom prst="straightConnector1">
            <a:avLst/>
          </a:prstGeom>
          <a:noFill/>
          <a:ln w="15875" cap="flat" cmpd="sng">
            <a:solidFill>
              <a:schemeClr val="dk1"/>
            </a:solidFill>
            <a:prstDash val="solid"/>
            <a:miter lim="800000"/>
            <a:headEnd type="none" w="sm" len="sm"/>
            <a:tailEnd type="none" w="sm" len="sm"/>
          </a:ln>
        </p:spPr>
      </p:cxnSp>
      <p:cxnSp>
        <p:nvCxnSpPr>
          <p:cNvPr id="446" name="Google Shape;446;p17"/>
          <p:cNvCxnSpPr>
            <a:endCxn id="418" idx="3"/>
          </p:cNvCxnSpPr>
          <p:nvPr/>
        </p:nvCxnSpPr>
        <p:spPr>
          <a:xfrm rot="10800000" flipH="1">
            <a:off x="6585545" y="4558967"/>
            <a:ext cx="476100" cy="671700"/>
          </a:xfrm>
          <a:prstGeom prst="straightConnector1">
            <a:avLst/>
          </a:prstGeom>
          <a:noFill/>
          <a:ln w="15875" cap="flat" cmpd="sng">
            <a:solidFill>
              <a:schemeClr val="dk1"/>
            </a:solidFill>
            <a:prstDash val="solid"/>
            <a:miter lim="800000"/>
            <a:headEnd type="none" w="sm" len="sm"/>
            <a:tailEnd type="none" w="sm" len="sm"/>
          </a:ln>
        </p:spPr>
      </p:cxnSp>
      <p:cxnSp>
        <p:nvCxnSpPr>
          <p:cNvPr id="447" name="Google Shape;447;p17"/>
          <p:cNvCxnSpPr>
            <a:stCxn id="418" idx="7"/>
          </p:cNvCxnSpPr>
          <p:nvPr/>
        </p:nvCxnSpPr>
        <p:spPr>
          <a:xfrm rot="10800000" flipH="1">
            <a:off x="7184495" y="3947417"/>
            <a:ext cx="162900" cy="488700"/>
          </a:xfrm>
          <a:prstGeom prst="straightConnector1">
            <a:avLst/>
          </a:prstGeom>
          <a:noFill/>
          <a:ln w="15875" cap="flat" cmpd="sng">
            <a:solidFill>
              <a:schemeClr val="dk1"/>
            </a:solidFill>
            <a:prstDash val="solid"/>
            <a:miter lim="800000"/>
            <a:headEnd type="none" w="sm" len="sm"/>
            <a:tailEnd type="none" w="sm" len="sm"/>
          </a:ln>
        </p:spPr>
      </p:cxnSp>
      <p:cxnSp>
        <p:nvCxnSpPr>
          <p:cNvPr id="448" name="Google Shape;448;p17"/>
          <p:cNvCxnSpPr>
            <a:stCxn id="406" idx="6"/>
          </p:cNvCxnSpPr>
          <p:nvPr/>
        </p:nvCxnSpPr>
        <p:spPr>
          <a:xfrm>
            <a:off x="6542426" y="3839174"/>
            <a:ext cx="697500" cy="31200"/>
          </a:xfrm>
          <a:prstGeom prst="straightConnector1">
            <a:avLst/>
          </a:prstGeom>
          <a:noFill/>
          <a:ln w="15875" cap="flat" cmpd="sng">
            <a:solidFill>
              <a:schemeClr val="dk1"/>
            </a:solidFill>
            <a:prstDash val="solid"/>
            <a:miter lim="800000"/>
            <a:headEnd type="none" w="sm" len="sm"/>
            <a:tailEnd type="none" w="sm" len="sm"/>
          </a:ln>
        </p:spPr>
      </p:cxnSp>
      <p:cxnSp>
        <p:nvCxnSpPr>
          <p:cNvPr id="449" name="Google Shape;449;p17"/>
          <p:cNvCxnSpPr>
            <a:stCxn id="408" idx="4"/>
          </p:cNvCxnSpPr>
          <p:nvPr/>
        </p:nvCxnSpPr>
        <p:spPr>
          <a:xfrm>
            <a:off x="7287662" y="3295106"/>
            <a:ext cx="36600" cy="452400"/>
          </a:xfrm>
          <a:prstGeom prst="straightConnector1">
            <a:avLst/>
          </a:prstGeom>
          <a:noFill/>
          <a:ln w="15875" cap="flat" cmpd="sng">
            <a:solidFill>
              <a:schemeClr val="dk1"/>
            </a:solidFill>
            <a:prstDash val="solid"/>
            <a:miter lim="800000"/>
            <a:headEnd type="none" w="sm" len="sm"/>
            <a:tailEnd type="none" w="sm" len="sm"/>
          </a:ln>
        </p:spPr>
      </p:cxnSp>
      <p:cxnSp>
        <p:nvCxnSpPr>
          <p:cNvPr id="450" name="Google Shape;450;p17"/>
          <p:cNvCxnSpPr>
            <a:endCxn id="407" idx="7"/>
          </p:cNvCxnSpPr>
          <p:nvPr/>
        </p:nvCxnSpPr>
        <p:spPr>
          <a:xfrm flipH="1">
            <a:off x="7394807" y="3379649"/>
            <a:ext cx="714900" cy="398100"/>
          </a:xfrm>
          <a:prstGeom prst="straightConnector1">
            <a:avLst/>
          </a:prstGeom>
          <a:noFill/>
          <a:ln w="15875" cap="flat" cmpd="sng">
            <a:solidFill>
              <a:schemeClr val="dk1"/>
            </a:solidFill>
            <a:prstDash val="solid"/>
            <a:miter lim="800000"/>
            <a:headEnd type="none" w="sm" len="sm"/>
            <a:tailEnd type="none" w="sm" len="sm"/>
          </a:ln>
        </p:spPr>
      </p:cxnSp>
      <p:cxnSp>
        <p:nvCxnSpPr>
          <p:cNvPr id="451" name="Google Shape;451;p17"/>
          <p:cNvCxnSpPr>
            <a:stCxn id="412" idx="0"/>
            <a:endCxn id="413" idx="3"/>
          </p:cNvCxnSpPr>
          <p:nvPr/>
        </p:nvCxnSpPr>
        <p:spPr>
          <a:xfrm rot="10800000" flipH="1">
            <a:off x="8394086" y="3598922"/>
            <a:ext cx="66600" cy="281400"/>
          </a:xfrm>
          <a:prstGeom prst="straightConnector1">
            <a:avLst/>
          </a:prstGeom>
          <a:noFill/>
          <a:ln w="15875" cap="flat" cmpd="sng">
            <a:solidFill>
              <a:schemeClr val="dk1"/>
            </a:solidFill>
            <a:prstDash val="solid"/>
            <a:miter lim="800000"/>
            <a:headEnd type="none" w="sm" len="sm"/>
            <a:tailEnd type="none" w="sm" len="sm"/>
          </a:ln>
        </p:spPr>
      </p:cxnSp>
      <p:cxnSp>
        <p:nvCxnSpPr>
          <p:cNvPr id="452" name="Google Shape;452;p17"/>
          <p:cNvCxnSpPr>
            <a:endCxn id="409" idx="4"/>
          </p:cNvCxnSpPr>
          <p:nvPr/>
        </p:nvCxnSpPr>
        <p:spPr>
          <a:xfrm rot="10800000">
            <a:off x="8174630" y="3423122"/>
            <a:ext cx="158100" cy="472500"/>
          </a:xfrm>
          <a:prstGeom prst="straightConnector1">
            <a:avLst/>
          </a:prstGeom>
          <a:noFill/>
          <a:ln w="15875" cap="flat" cmpd="sng">
            <a:solidFill>
              <a:schemeClr val="dk1"/>
            </a:solidFill>
            <a:prstDash val="solid"/>
            <a:miter lim="800000"/>
            <a:headEnd type="none" w="sm" len="sm"/>
            <a:tailEnd type="none" w="sm" len="sm"/>
          </a:ln>
        </p:spPr>
      </p:cxnSp>
      <p:cxnSp>
        <p:nvCxnSpPr>
          <p:cNvPr id="453" name="Google Shape;453;p17"/>
          <p:cNvCxnSpPr>
            <a:endCxn id="411" idx="3"/>
          </p:cNvCxnSpPr>
          <p:nvPr/>
        </p:nvCxnSpPr>
        <p:spPr>
          <a:xfrm rot="10800000" flipH="1">
            <a:off x="8386409" y="3077639"/>
            <a:ext cx="101700" cy="825600"/>
          </a:xfrm>
          <a:prstGeom prst="straightConnector1">
            <a:avLst/>
          </a:prstGeom>
          <a:noFill/>
          <a:ln w="15875" cap="flat" cmpd="sng">
            <a:solidFill>
              <a:schemeClr val="dk1"/>
            </a:solidFill>
            <a:prstDash val="solid"/>
            <a:miter lim="800000"/>
            <a:headEnd type="none" w="sm" len="sm"/>
            <a:tailEnd type="none" w="sm" len="sm"/>
          </a:ln>
        </p:spPr>
      </p:cxnSp>
      <p:cxnSp>
        <p:nvCxnSpPr>
          <p:cNvPr id="454" name="Google Shape;454;p17"/>
          <p:cNvCxnSpPr>
            <a:endCxn id="410" idx="5"/>
          </p:cNvCxnSpPr>
          <p:nvPr/>
        </p:nvCxnSpPr>
        <p:spPr>
          <a:xfrm rot="10800000">
            <a:off x="8080607" y="2986199"/>
            <a:ext cx="252000" cy="924900"/>
          </a:xfrm>
          <a:prstGeom prst="straightConnector1">
            <a:avLst/>
          </a:prstGeom>
          <a:noFill/>
          <a:ln w="15875" cap="flat" cmpd="sng">
            <a:solidFill>
              <a:schemeClr val="dk1"/>
            </a:solidFill>
            <a:prstDash val="solid"/>
            <a:miter lim="800000"/>
            <a:headEnd type="none" w="sm" len="sm"/>
            <a:tailEnd type="none" w="sm" len="sm"/>
          </a:ln>
        </p:spPr>
      </p:cxnSp>
      <p:cxnSp>
        <p:nvCxnSpPr>
          <p:cNvPr id="455" name="Google Shape;455;p17"/>
          <p:cNvCxnSpPr>
            <a:stCxn id="405" idx="5"/>
          </p:cNvCxnSpPr>
          <p:nvPr/>
        </p:nvCxnSpPr>
        <p:spPr>
          <a:xfrm>
            <a:off x="6516983" y="2839895"/>
            <a:ext cx="699900" cy="354300"/>
          </a:xfrm>
          <a:prstGeom prst="straightConnector1">
            <a:avLst/>
          </a:prstGeom>
          <a:noFill/>
          <a:ln w="15875" cap="flat" cmpd="sng">
            <a:solidFill>
              <a:schemeClr val="dk1"/>
            </a:solidFill>
            <a:prstDash val="solid"/>
            <a:miter lim="800000"/>
            <a:headEnd type="none" w="sm" len="sm"/>
            <a:tailEnd type="none" w="sm" len="sm"/>
          </a:ln>
        </p:spPr>
      </p:cxnSp>
      <p:cxnSp>
        <p:nvCxnSpPr>
          <p:cNvPr id="456" name="Google Shape;456;p17"/>
          <p:cNvCxnSpPr>
            <a:endCxn id="410" idx="2"/>
          </p:cNvCxnSpPr>
          <p:nvPr/>
        </p:nvCxnSpPr>
        <p:spPr>
          <a:xfrm rot="10800000" flipH="1">
            <a:off x="7362314" y="2924774"/>
            <a:ext cx="570000" cy="261000"/>
          </a:xfrm>
          <a:prstGeom prst="straightConnector1">
            <a:avLst/>
          </a:prstGeom>
          <a:noFill/>
          <a:ln w="15875" cap="flat" cmpd="sng">
            <a:solidFill>
              <a:schemeClr val="dk1"/>
            </a:solidFill>
            <a:prstDash val="solid"/>
            <a:miter lim="800000"/>
            <a:headEnd type="none" w="sm" len="sm"/>
            <a:tailEnd type="none" w="sm" len="sm"/>
          </a:ln>
        </p:spPr>
      </p:cxnSp>
      <p:cxnSp>
        <p:nvCxnSpPr>
          <p:cNvPr id="457" name="Google Shape;457;p17"/>
          <p:cNvCxnSpPr>
            <a:endCxn id="409" idx="2"/>
          </p:cNvCxnSpPr>
          <p:nvPr/>
        </p:nvCxnSpPr>
        <p:spPr>
          <a:xfrm>
            <a:off x="7385162" y="3239354"/>
            <a:ext cx="702600" cy="96900"/>
          </a:xfrm>
          <a:prstGeom prst="straightConnector1">
            <a:avLst/>
          </a:prstGeom>
          <a:noFill/>
          <a:ln w="15875" cap="flat" cmpd="sng">
            <a:solidFill>
              <a:schemeClr val="dk1"/>
            </a:solidFill>
            <a:prstDash val="solid"/>
            <a:miter lim="800000"/>
            <a:headEnd type="none" w="sm" len="sm"/>
            <a:tailEnd type="none" w="sm" len="sm"/>
          </a:ln>
        </p:spPr>
      </p:cxnSp>
      <p:cxnSp>
        <p:nvCxnSpPr>
          <p:cNvPr id="458" name="Google Shape;458;p17"/>
          <p:cNvCxnSpPr>
            <a:stCxn id="411" idx="1"/>
          </p:cNvCxnSpPr>
          <p:nvPr/>
        </p:nvCxnSpPr>
        <p:spPr>
          <a:xfrm rot="10800000">
            <a:off x="8103509" y="2940089"/>
            <a:ext cx="384600" cy="14700"/>
          </a:xfrm>
          <a:prstGeom prst="straightConnector1">
            <a:avLst/>
          </a:prstGeom>
          <a:noFill/>
          <a:ln w="15875" cap="flat" cmpd="sng">
            <a:solidFill>
              <a:schemeClr val="dk1"/>
            </a:solidFill>
            <a:prstDash val="solid"/>
            <a:miter lim="800000"/>
            <a:headEnd type="none" w="sm" len="sm"/>
            <a:tailEnd type="none" w="sm" len="sm"/>
          </a:ln>
        </p:spPr>
      </p:cxnSp>
      <p:cxnSp>
        <p:nvCxnSpPr>
          <p:cNvPr id="459" name="Google Shape;459;p17"/>
          <p:cNvCxnSpPr>
            <a:stCxn id="413" idx="1"/>
          </p:cNvCxnSpPr>
          <p:nvPr/>
        </p:nvCxnSpPr>
        <p:spPr>
          <a:xfrm rot="10800000">
            <a:off x="8111477" y="2970797"/>
            <a:ext cx="349200" cy="505200"/>
          </a:xfrm>
          <a:prstGeom prst="straightConnector1">
            <a:avLst/>
          </a:prstGeom>
          <a:noFill/>
          <a:ln w="15875" cap="flat" cmpd="sng">
            <a:solidFill>
              <a:schemeClr val="dk1"/>
            </a:solidFill>
            <a:prstDash val="solid"/>
            <a:miter lim="800000"/>
            <a:headEnd type="none" w="sm" len="sm"/>
            <a:tailEnd type="none" w="sm" len="sm"/>
          </a:ln>
        </p:spPr>
      </p:cxnSp>
      <p:cxnSp>
        <p:nvCxnSpPr>
          <p:cNvPr id="460" name="Google Shape;460;p17"/>
          <p:cNvCxnSpPr>
            <a:stCxn id="409" idx="1"/>
          </p:cNvCxnSpPr>
          <p:nvPr/>
        </p:nvCxnSpPr>
        <p:spPr>
          <a:xfrm rot="10800000">
            <a:off x="8026805" y="2994029"/>
            <a:ext cx="86400" cy="280800"/>
          </a:xfrm>
          <a:prstGeom prst="straightConnector1">
            <a:avLst/>
          </a:prstGeom>
          <a:noFill/>
          <a:ln w="15875" cap="flat" cmpd="sng">
            <a:solidFill>
              <a:schemeClr val="dk1"/>
            </a:solidFill>
            <a:prstDash val="solid"/>
            <a:miter lim="800000"/>
            <a:headEnd type="none" w="sm" len="sm"/>
            <a:tailEnd type="none" w="sm" len="sm"/>
          </a:ln>
        </p:spPr>
      </p:cxnSp>
      <p:cxnSp>
        <p:nvCxnSpPr>
          <p:cNvPr id="461" name="Google Shape;461;p17"/>
          <p:cNvCxnSpPr>
            <a:stCxn id="411" idx="2"/>
          </p:cNvCxnSpPr>
          <p:nvPr/>
        </p:nvCxnSpPr>
        <p:spPr>
          <a:xfrm flipH="1">
            <a:off x="8241866" y="3016214"/>
            <a:ext cx="220800" cy="254400"/>
          </a:xfrm>
          <a:prstGeom prst="straightConnector1">
            <a:avLst/>
          </a:prstGeom>
          <a:noFill/>
          <a:ln w="15875" cap="flat" cmpd="sng">
            <a:solidFill>
              <a:schemeClr val="dk1"/>
            </a:solidFill>
            <a:prstDash val="solid"/>
            <a:miter lim="800000"/>
            <a:headEnd type="none" w="sm" len="sm"/>
            <a:tailEnd type="none" w="sm" len="sm"/>
          </a:ln>
        </p:spPr>
      </p:cxnSp>
      <p:cxnSp>
        <p:nvCxnSpPr>
          <p:cNvPr id="462" name="Google Shape;462;p17"/>
          <p:cNvCxnSpPr>
            <a:stCxn id="413" idx="2"/>
          </p:cNvCxnSpPr>
          <p:nvPr/>
        </p:nvCxnSpPr>
        <p:spPr>
          <a:xfrm rot="10800000">
            <a:off x="8242034" y="3370322"/>
            <a:ext cx="193200" cy="167100"/>
          </a:xfrm>
          <a:prstGeom prst="straightConnector1">
            <a:avLst/>
          </a:prstGeom>
          <a:noFill/>
          <a:ln w="15875" cap="flat" cmpd="sng">
            <a:solidFill>
              <a:schemeClr val="dk1"/>
            </a:solidFill>
            <a:prstDash val="solid"/>
            <a:miter lim="800000"/>
            <a:headEnd type="none" w="sm" len="sm"/>
            <a:tailEnd type="none" w="sm" len="sm"/>
          </a:ln>
        </p:spPr>
      </p:cxnSp>
      <p:cxnSp>
        <p:nvCxnSpPr>
          <p:cNvPr id="463" name="Google Shape;463;p17"/>
          <p:cNvCxnSpPr>
            <a:stCxn id="413" idx="0"/>
          </p:cNvCxnSpPr>
          <p:nvPr/>
        </p:nvCxnSpPr>
        <p:spPr>
          <a:xfrm rot="10800000" flipH="1">
            <a:off x="8522102" y="3116054"/>
            <a:ext cx="35100" cy="334500"/>
          </a:xfrm>
          <a:prstGeom prst="straightConnector1">
            <a:avLst/>
          </a:prstGeom>
          <a:noFill/>
          <a:ln w="15875" cap="flat" cmpd="sng">
            <a:solidFill>
              <a:schemeClr val="dk1"/>
            </a:solidFill>
            <a:prstDash val="solid"/>
            <a:miter lim="800000"/>
            <a:headEnd type="none" w="sm" len="sm"/>
            <a:tailEnd type="none" w="sm" len="sm"/>
          </a:ln>
        </p:spPr>
      </p:cxnSp>
      <p:sp>
        <p:nvSpPr>
          <p:cNvPr id="2" name="Todays talk">
            <a:extLst>
              <a:ext uri="{FF2B5EF4-FFF2-40B4-BE49-F238E27FC236}">
                <a16:creationId xmlns:a16="http://schemas.microsoft.com/office/drawing/2014/main" id="{F2A12C6C-0004-A22B-9AC5-54896D6CE5C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KNN graph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pic>
        <p:nvPicPr>
          <p:cNvPr id="469" name="Google Shape;469;p18"/>
          <p:cNvPicPr preferRelativeResize="0"/>
          <p:nvPr/>
        </p:nvPicPr>
        <p:blipFill rotWithShape="1">
          <a:blip r:embed="rId3">
            <a:alphaModFix/>
          </a:blip>
          <a:srcRect l="66077" t="-1002" r="16426" b="42637"/>
          <a:stretch/>
        </p:blipFill>
        <p:spPr>
          <a:xfrm>
            <a:off x="1672196" y="2592738"/>
            <a:ext cx="1631373" cy="2005446"/>
          </a:xfrm>
          <a:prstGeom prst="rect">
            <a:avLst/>
          </a:prstGeom>
          <a:noFill/>
          <a:ln>
            <a:noFill/>
          </a:ln>
        </p:spPr>
      </p:pic>
      <p:pic>
        <p:nvPicPr>
          <p:cNvPr id="470" name="Google Shape;470;p18"/>
          <p:cNvPicPr preferRelativeResize="0"/>
          <p:nvPr/>
        </p:nvPicPr>
        <p:blipFill rotWithShape="1">
          <a:blip r:embed="rId4">
            <a:alphaModFix/>
          </a:blip>
          <a:srcRect r="9801"/>
          <a:stretch/>
        </p:blipFill>
        <p:spPr>
          <a:xfrm>
            <a:off x="3367337" y="3340260"/>
            <a:ext cx="538396" cy="952500"/>
          </a:xfrm>
          <a:prstGeom prst="rect">
            <a:avLst/>
          </a:prstGeom>
          <a:noFill/>
          <a:ln>
            <a:noFill/>
          </a:ln>
        </p:spPr>
      </p:pic>
      <p:grpSp>
        <p:nvGrpSpPr>
          <p:cNvPr id="471" name="Google Shape;471;p18"/>
          <p:cNvGrpSpPr/>
          <p:nvPr/>
        </p:nvGrpSpPr>
        <p:grpSpPr>
          <a:xfrm>
            <a:off x="4795013" y="2162968"/>
            <a:ext cx="3829031" cy="3201400"/>
            <a:chOff x="4807371" y="2187682"/>
            <a:chExt cx="3372548" cy="2845088"/>
          </a:xfrm>
        </p:grpSpPr>
        <p:sp>
          <p:nvSpPr>
            <p:cNvPr id="472" name="Google Shape;472;p18"/>
            <p:cNvSpPr/>
            <p:nvPr/>
          </p:nvSpPr>
          <p:spPr>
            <a:xfrm>
              <a:off x="4807371" y="277108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3" name="Google Shape;473;p18"/>
            <p:cNvSpPr/>
            <p:nvPr/>
          </p:nvSpPr>
          <p:spPr>
            <a:xfrm>
              <a:off x="5174995" y="2771085"/>
              <a:ext cx="151845" cy="15184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 name="Google Shape;474;p18"/>
            <p:cNvSpPr/>
            <p:nvPr/>
          </p:nvSpPr>
          <p:spPr>
            <a:xfrm>
              <a:off x="5310856" y="3258586"/>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18"/>
            <p:cNvSpPr/>
            <p:nvPr/>
          </p:nvSpPr>
          <p:spPr>
            <a:xfrm>
              <a:off x="5822332" y="305879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18"/>
            <p:cNvSpPr/>
            <p:nvPr/>
          </p:nvSpPr>
          <p:spPr>
            <a:xfrm>
              <a:off x="5790365" y="2187682"/>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18"/>
            <p:cNvSpPr/>
            <p:nvPr/>
          </p:nvSpPr>
          <p:spPr>
            <a:xfrm>
              <a:off x="6299515" y="2675183"/>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18"/>
            <p:cNvSpPr/>
            <p:nvPr/>
          </p:nvSpPr>
          <p:spPr>
            <a:xfrm>
              <a:off x="6197948" y="360223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p18"/>
            <p:cNvSpPr/>
            <p:nvPr/>
          </p:nvSpPr>
          <p:spPr>
            <a:xfrm>
              <a:off x="6965162" y="360223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0" name="Google Shape;480;p18"/>
            <p:cNvSpPr/>
            <p:nvPr/>
          </p:nvSpPr>
          <p:spPr>
            <a:xfrm>
              <a:off x="6925203" y="3050799"/>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1" name="Google Shape;481;p18"/>
            <p:cNvSpPr/>
            <p:nvPr/>
          </p:nvSpPr>
          <p:spPr>
            <a:xfrm>
              <a:off x="7700410" y="316268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2" name="Google Shape;482;p18"/>
            <p:cNvSpPr/>
            <p:nvPr/>
          </p:nvSpPr>
          <p:spPr>
            <a:xfrm>
              <a:off x="7564549" y="2803052"/>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3" name="Google Shape;483;p18"/>
            <p:cNvSpPr/>
            <p:nvPr/>
          </p:nvSpPr>
          <p:spPr>
            <a:xfrm>
              <a:off x="8028074" y="288297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4" name="Google Shape;484;p18"/>
            <p:cNvSpPr/>
            <p:nvPr/>
          </p:nvSpPr>
          <p:spPr>
            <a:xfrm>
              <a:off x="7892213" y="371412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5" name="Google Shape;485;p18"/>
            <p:cNvSpPr/>
            <p:nvPr/>
          </p:nvSpPr>
          <p:spPr>
            <a:xfrm>
              <a:off x="8004099" y="333850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18"/>
            <p:cNvSpPr/>
            <p:nvPr/>
          </p:nvSpPr>
          <p:spPr>
            <a:xfrm>
              <a:off x="6277866" y="488092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18"/>
            <p:cNvSpPr/>
            <p:nvPr/>
          </p:nvSpPr>
          <p:spPr>
            <a:xfrm>
              <a:off x="5894259" y="439342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18"/>
            <p:cNvSpPr/>
            <p:nvPr/>
          </p:nvSpPr>
          <p:spPr>
            <a:xfrm>
              <a:off x="6333809" y="4465351"/>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18"/>
            <p:cNvSpPr/>
            <p:nvPr/>
          </p:nvSpPr>
          <p:spPr>
            <a:xfrm>
              <a:off x="6829301" y="4665146"/>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18"/>
            <p:cNvSpPr/>
            <p:nvPr/>
          </p:nvSpPr>
          <p:spPr>
            <a:xfrm>
              <a:off x="6781351" y="417764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91" name="Google Shape;491;p18"/>
            <p:cNvCxnSpPr/>
            <p:nvPr/>
          </p:nvCxnSpPr>
          <p:spPr>
            <a:xfrm rot="10800000">
              <a:off x="4895281" y="2847007"/>
              <a:ext cx="367624" cy="0"/>
            </a:xfrm>
            <a:prstGeom prst="straightConnector1">
              <a:avLst/>
            </a:prstGeom>
            <a:noFill/>
            <a:ln w="15875" cap="flat" cmpd="sng">
              <a:solidFill>
                <a:schemeClr val="dk1"/>
              </a:solidFill>
              <a:prstDash val="solid"/>
              <a:miter lim="800000"/>
              <a:headEnd type="none" w="sm" len="sm"/>
              <a:tailEnd type="triangle" w="med" len="med"/>
            </a:ln>
          </p:spPr>
        </p:cxnSp>
        <p:cxnSp>
          <p:nvCxnSpPr>
            <p:cNvPr id="492" name="Google Shape;492;p18"/>
            <p:cNvCxnSpPr/>
            <p:nvPr/>
          </p:nvCxnSpPr>
          <p:spPr>
            <a:xfrm>
              <a:off x="5299564" y="2958575"/>
              <a:ext cx="70188" cy="336912"/>
            </a:xfrm>
            <a:prstGeom prst="straightConnector1">
              <a:avLst/>
            </a:prstGeom>
            <a:noFill/>
            <a:ln w="15875" cap="flat" cmpd="sng">
              <a:solidFill>
                <a:schemeClr val="dk1"/>
              </a:solidFill>
              <a:prstDash val="solid"/>
              <a:miter lim="800000"/>
              <a:headEnd type="none" w="sm" len="sm"/>
              <a:tailEnd type="triangle" w="med" len="med"/>
            </a:ln>
          </p:spPr>
        </p:cxnSp>
        <p:cxnSp>
          <p:nvCxnSpPr>
            <p:cNvPr id="493" name="Google Shape;493;p18"/>
            <p:cNvCxnSpPr>
              <a:endCxn id="475" idx="2"/>
            </p:cNvCxnSpPr>
            <p:nvPr/>
          </p:nvCxnSpPr>
          <p:spPr>
            <a:xfrm>
              <a:off x="5358232" y="2885113"/>
              <a:ext cx="464100" cy="249600"/>
            </a:xfrm>
            <a:prstGeom prst="straightConnector1">
              <a:avLst/>
            </a:prstGeom>
            <a:noFill/>
            <a:ln w="15875" cap="flat" cmpd="sng">
              <a:solidFill>
                <a:schemeClr val="dk1"/>
              </a:solidFill>
              <a:prstDash val="solid"/>
              <a:miter lim="800000"/>
              <a:headEnd type="none" w="sm" len="sm"/>
              <a:tailEnd type="triangle" w="med" len="med"/>
            </a:ln>
          </p:spPr>
        </p:cxnSp>
        <p:cxnSp>
          <p:nvCxnSpPr>
            <p:cNvPr id="494" name="Google Shape;494;p18"/>
            <p:cNvCxnSpPr>
              <a:endCxn id="476" idx="3"/>
            </p:cNvCxnSpPr>
            <p:nvPr/>
          </p:nvCxnSpPr>
          <p:spPr>
            <a:xfrm rot="10800000" flipH="1">
              <a:off x="5329002" y="2317290"/>
              <a:ext cx="483600" cy="472800"/>
            </a:xfrm>
            <a:prstGeom prst="straightConnector1">
              <a:avLst/>
            </a:prstGeom>
            <a:noFill/>
            <a:ln w="15875" cap="flat" cmpd="sng">
              <a:solidFill>
                <a:schemeClr val="dk1"/>
              </a:solidFill>
              <a:prstDash val="solid"/>
              <a:miter lim="800000"/>
              <a:headEnd type="none" w="sm" len="sm"/>
              <a:tailEnd type="triangle" w="med" len="med"/>
            </a:ln>
          </p:spPr>
        </p:cxnSp>
        <p:sp>
          <p:nvSpPr>
            <p:cNvPr id="495" name="Google Shape;495;p18"/>
            <p:cNvSpPr/>
            <p:nvPr/>
          </p:nvSpPr>
          <p:spPr>
            <a:xfrm>
              <a:off x="6311277" y="2670231"/>
              <a:ext cx="151845" cy="151845"/>
            </a:xfrm>
            <a:prstGeom prst="ellipse">
              <a:avLst/>
            </a:prstGeom>
            <a:solidFill>
              <a:schemeClr val="accent5"/>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96" name="Google Shape;496;p18"/>
            <p:cNvCxnSpPr>
              <a:stCxn id="495" idx="1"/>
            </p:cNvCxnSpPr>
            <p:nvPr/>
          </p:nvCxnSpPr>
          <p:spPr>
            <a:xfrm rot="10800000">
              <a:off x="5970214" y="2330368"/>
              <a:ext cx="363300" cy="362100"/>
            </a:xfrm>
            <a:prstGeom prst="straightConnector1">
              <a:avLst/>
            </a:prstGeom>
            <a:noFill/>
            <a:ln w="15875" cap="flat" cmpd="sng">
              <a:solidFill>
                <a:schemeClr val="dk1"/>
              </a:solidFill>
              <a:prstDash val="solid"/>
              <a:miter lim="800000"/>
              <a:headEnd type="none" w="sm" len="sm"/>
              <a:tailEnd type="triangle" w="med" len="med"/>
            </a:ln>
          </p:spPr>
        </p:cxnSp>
        <p:cxnSp>
          <p:nvCxnSpPr>
            <p:cNvPr id="497" name="Google Shape;497;p18"/>
            <p:cNvCxnSpPr>
              <a:endCxn id="475" idx="7"/>
            </p:cNvCxnSpPr>
            <p:nvPr/>
          </p:nvCxnSpPr>
          <p:spPr>
            <a:xfrm flipH="1">
              <a:off x="5951940" y="2822127"/>
              <a:ext cx="333900" cy="258900"/>
            </a:xfrm>
            <a:prstGeom prst="straightConnector1">
              <a:avLst/>
            </a:prstGeom>
            <a:noFill/>
            <a:ln w="15875" cap="flat" cmpd="sng">
              <a:solidFill>
                <a:schemeClr val="dk1"/>
              </a:solidFill>
              <a:prstDash val="solid"/>
              <a:miter lim="800000"/>
              <a:headEnd type="none" w="sm" len="sm"/>
              <a:tailEnd type="triangle" w="med" len="med"/>
            </a:ln>
          </p:spPr>
        </p:cxnSp>
        <p:cxnSp>
          <p:nvCxnSpPr>
            <p:cNvPr id="498" name="Google Shape;498;p18"/>
            <p:cNvCxnSpPr>
              <a:endCxn id="480" idx="1"/>
            </p:cNvCxnSpPr>
            <p:nvPr/>
          </p:nvCxnSpPr>
          <p:spPr>
            <a:xfrm>
              <a:off x="6500140" y="2821936"/>
              <a:ext cx="447300" cy="251100"/>
            </a:xfrm>
            <a:prstGeom prst="straightConnector1">
              <a:avLst/>
            </a:prstGeom>
            <a:noFill/>
            <a:ln w="15875" cap="flat" cmpd="sng">
              <a:solidFill>
                <a:schemeClr val="dk1"/>
              </a:solidFill>
              <a:prstDash val="solid"/>
              <a:miter lim="800000"/>
              <a:headEnd type="none" w="sm" len="sm"/>
              <a:tailEnd type="triangle" w="med" len="med"/>
            </a:ln>
          </p:spPr>
        </p:cxnSp>
        <p:cxnSp>
          <p:nvCxnSpPr>
            <p:cNvPr id="499" name="Google Shape;499;p18"/>
            <p:cNvCxnSpPr>
              <a:endCxn id="478" idx="0"/>
            </p:cNvCxnSpPr>
            <p:nvPr/>
          </p:nvCxnSpPr>
          <p:spPr>
            <a:xfrm flipH="1">
              <a:off x="6273871" y="2878934"/>
              <a:ext cx="87900" cy="723300"/>
            </a:xfrm>
            <a:prstGeom prst="straightConnector1">
              <a:avLst/>
            </a:prstGeom>
            <a:noFill/>
            <a:ln w="15875" cap="flat" cmpd="sng">
              <a:solidFill>
                <a:schemeClr val="dk1"/>
              </a:solidFill>
              <a:prstDash val="solid"/>
              <a:miter lim="800000"/>
              <a:headEnd type="none" w="sm" len="sm"/>
              <a:tailEnd type="triangle" w="med" len="med"/>
            </a:ln>
          </p:spPr>
        </p:cxnSp>
      </p:grpSp>
      <p:sp>
        <p:nvSpPr>
          <p:cNvPr id="2" name="Todays talk">
            <a:extLst>
              <a:ext uri="{FF2B5EF4-FFF2-40B4-BE49-F238E27FC236}">
                <a16:creationId xmlns:a16="http://schemas.microsoft.com/office/drawing/2014/main" id="{E7A5FDBE-4691-392F-C3FA-6F2304E4A2BF}"/>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Clustering principal components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03"/>
        <p:cNvGrpSpPr/>
        <p:nvPr/>
      </p:nvGrpSpPr>
      <p:grpSpPr>
        <a:xfrm>
          <a:off x="0" y="0"/>
          <a:ext cx="0" cy="0"/>
          <a:chOff x="0" y="0"/>
          <a:chExt cx="0" cy="0"/>
        </a:xfrm>
      </p:grpSpPr>
      <p:pic>
        <p:nvPicPr>
          <p:cNvPr id="505" name="Google Shape;505;p19"/>
          <p:cNvPicPr preferRelativeResize="0"/>
          <p:nvPr/>
        </p:nvPicPr>
        <p:blipFill rotWithShape="1">
          <a:blip r:embed="rId3">
            <a:alphaModFix/>
          </a:blip>
          <a:srcRect l="66077" t="-1002" r="16426" b="42637"/>
          <a:stretch/>
        </p:blipFill>
        <p:spPr>
          <a:xfrm>
            <a:off x="1672196" y="2592738"/>
            <a:ext cx="1631373" cy="2005446"/>
          </a:xfrm>
          <a:prstGeom prst="rect">
            <a:avLst/>
          </a:prstGeom>
          <a:noFill/>
          <a:ln>
            <a:noFill/>
          </a:ln>
        </p:spPr>
      </p:pic>
      <p:pic>
        <p:nvPicPr>
          <p:cNvPr id="506" name="Google Shape;506;p19"/>
          <p:cNvPicPr preferRelativeResize="0"/>
          <p:nvPr/>
        </p:nvPicPr>
        <p:blipFill rotWithShape="1">
          <a:blip r:embed="rId4">
            <a:alphaModFix/>
          </a:blip>
          <a:srcRect r="9801"/>
          <a:stretch/>
        </p:blipFill>
        <p:spPr>
          <a:xfrm>
            <a:off x="3367337" y="3340260"/>
            <a:ext cx="538396" cy="952500"/>
          </a:xfrm>
          <a:prstGeom prst="rect">
            <a:avLst/>
          </a:prstGeom>
          <a:noFill/>
          <a:ln>
            <a:noFill/>
          </a:ln>
        </p:spPr>
      </p:pic>
      <p:grpSp>
        <p:nvGrpSpPr>
          <p:cNvPr id="507" name="Google Shape;507;p19"/>
          <p:cNvGrpSpPr/>
          <p:nvPr/>
        </p:nvGrpSpPr>
        <p:grpSpPr>
          <a:xfrm>
            <a:off x="4795013" y="2162968"/>
            <a:ext cx="3829031" cy="3201400"/>
            <a:chOff x="4807371" y="2187682"/>
            <a:chExt cx="3372548" cy="2845088"/>
          </a:xfrm>
        </p:grpSpPr>
        <p:sp>
          <p:nvSpPr>
            <p:cNvPr id="508" name="Google Shape;508;p19"/>
            <p:cNvSpPr/>
            <p:nvPr/>
          </p:nvSpPr>
          <p:spPr>
            <a:xfrm>
              <a:off x="4807371" y="277108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9" name="Google Shape;509;p19"/>
            <p:cNvSpPr/>
            <p:nvPr/>
          </p:nvSpPr>
          <p:spPr>
            <a:xfrm>
              <a:off x="5174995" y="2771085"/>
              <a:ext cx="151845" cy="15184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0" name="Google Shape;510;p19"/>
            <p:cNvSpPr/>
            <p:nvPr/>
          </p:nvSpPr>
          <p:spPr>
            <a:xfrm>
              <a:off x="5310856" y="3258586"/>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19"/>
            <p:cNvSpPr/>
            <p:nvPr/>
          </p:nvSpPr>
          <p:spPr>
            <a:xfrm>
              <a:off x="5822332" y="305879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19"/>
            <p:cNvSpPr/>
            <p:nvPr/>
          </p:nvSpPr>
          <p:spPr>
            <a:xfrm>
              <a:off x="5790365" y="2187682"/>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19"/>
            <p:cNvSpPr/>
            <p:nvPr/>
          </p:nvSpPr>
          <p:spPr>
            <a:xfrm>
              <a:off x="6299515" y="2675183"/>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19"/>
            <p:cNvSpPr/>
            <p:nvPr/>
          </p:nvSpPr>
          <p:spPr>
            <a:xfrm>
              <a:off x="6197948" y="360223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19"/>
            <p:cNvSpPr/>
            <p:nvPr/>
          </p:nvSpPr>
          <p:spPr>
            <a:xfrm>
              <a:off x="6965162" y="360223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19"/>
            <p:cNvSpPr/>
            <p:nvPr/>
          </p:nvSpPr>
          <p:spPr>
            <a:xfrm>
              <a:off x="6925203" y="3050799"/>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7" name="Google Shape;517;p19"/>
            <p:cNvSpPr/>
            <p:nvPr/>
          </p:nvSpPr>
          <p:spPr>
            <a:xfrm>
              <a:off x="7700410" y="316268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19"/>
            <p:cNvSpPr/>
            <p:nvPr/>
          </p:nvSpPr>
          <p:spPr>
            <a:xfrm>
              <a:off x="7564549" y="2803052"/>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19"/>
            <p:cNvSpPr/>
            <p:nvPr/>
          </p:nvSpPr>
          <p:spPr>
            <a:xfrm>
              <a:off x="8028074" y="288297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19"/>
            <p:cNvSpPr/>
            <p:nvPr/>
          </p:nvSpPr>
          <p:spPr>
            <a:xfrm>
              <a:off x="7892213" y="3714120"/>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1" name="Google Shape;521;p19"/>
            <p:cNvSpPr/>
            <p:nvPr/>
          </p:nvSpPr>
          <p:spPr>
            <a:xfrm>
              <a:off x="8004099" y="333850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2" name="Google Shape;522;p19"/>
            <p:cNvSpPr/>
            <p:nvPr/>
          </p:nvSpPr>
          <p:spPr>
            <a:xfrm>
              <a:off x="6277866" y="488092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19"/>
            <p:cNvSpPr/>
            <p:nvPr/>
          </p:nvSpPr>
          <p:spPr>
            <a:xfrm>
              <a:off x="5894259" y="4393424"/>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19"/>
            <p:cNvSpPr/>
            <p:nvPr/>
          </p:nvSpPr>
          <p:spPr>
            <a:xfrm>
              <a:off x="6333809" y="4465351"/>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19"/>
            <p:cNvSpPr/>
            <p:nvPr/>
          </p:nvSpPr>
          <p:spPr>
            <a:xfrm>
              <a:off x="6829301" y="4665146"/>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19"/>
            <p:cNvSpPr/>
            <p:nvPr/>
          </p:nvSpPr>
          <p:spPr>
            <a:xfrm>
              <a:off x="6781351" y="4177645"/>
              <a:ext cx="151845" cy="151845"/>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27" name="Google Shape;527;p19"/>
            <p:cNvCxnSpPr/>
            <p:nvPr/>
          </p:nvCxnSpPr>
          <p:spPr>
            <a:xfrm rot="10800000">
              <a:off x="4895281" y="2847007"/>
              <a:ext cx="367624" cy="0"/>
            </a:xfrm>
            <a:prstGeom prst="straightConnector1">
              <a:avLst/>
            </a:prstGeom>
            <a:noFill/>
            <a:ln w="15875" cap="flat" cmpd="sng">
              <a:solidFill>
                <a:schemeClr val="dk1"/>
              </a:solidFill>
              <a:prstDash val="solid"/>
              <a:miter lim="800000"/>
              <a:headEnd type="none" w="sm" len="sm"/>
              <a:tailEnd type="triangle" w="med" len="med"/>
            </a:ln>
          </p:spPr>
        </p:cxnSp>
        <p:cxnSp>
          <p:nvCxnSpPr>
            <p:cNvPr id="528" name="Google Shape;528;p19"/>
            <p:cNvCxnSpPr/>
            <p:nvPr/>
          </p:nvCxnSpPr>
          <p:spPr>
            <a:xfrm>
              <a:off x="5299564" y="2958575"/>
              <a:ext cx="70188" cy="336912"/>
            </a:xfrm>
            <a:prstGeom prst="straightConnector1">
              <a:avLst/>
            </a:prstGeom>
            <a:noFill/>
            <a:ln w="15875" cap="flat" cmpd="sng">
              <a:solidFill>
                <a:schemeClr val="dk1"/>
              </a:solidFill>
              <a:prstDash val="solid"/>
              <a:miter lim="800000"/>
              <a:headEnd type="none" w="sm" len="sm"/>
              <a:tailEnd type="triangle" w="med" len="med"/>
            </a:ln>
          </p:spPr>
        </p:cxnSp>
        <p:cxnSp>
          <p:nvCxnSpPr>
            <p:cNvPr id="529" name="Google Shape;529;p19"/>
            <p:cNvCxnSpPr>
              <a:endCxn id="511" idx="2"/>
            </p:cNvCxnSpPr>
            <p:nvPr/>
          </p:nvCxnSpPr>
          <p:spPr>
            <a:xfrm>
              <a:off x="5358232" y="2885113"/>
              <a:ext cx="464100" cy="249600"/>
            </a:xfrm>
            <a:prstGeom prst="straightConnector1">
              <a:avLst/>
            </a:prstGeom>
            <a:noFill/>
            <a:ln w="15875" cap="flat" cmpd="sng">
              <a:solidFill>
                <a:schemeClr val="dk1"/>
              </a:solidFill>
              <a:prstDash val="solid"/>
              <a:miter lim="800000"/>
              <a:headEnd type="none" w="sm" len="sm"/>
              <a:tailEnd type="triangle" w="med" len="med"/>
            </a:ln>
          </p:spPr>
        </p:cxnSp>
        <p:cxnSp>
          <p:nvCxnSpPr>
            <p:cNvPr id="530" name="Google Shape;530;p19"/>
            <p:cNvCxnSpPr>
              <a:endCxn id="512" idx="3"/>
            </p:cNvCxnSpPr>
            <p:nvPr/>
          </p:nvCxnSpPr>
          <p:spPr>
            <a:xfrm rot="10800000" flipH="1">
              <a:off x="5329002" y="2317290"/>
              <a:ext cx="483600" cy="472800"/>
            </a:xfrm>
            <a:prstGeom prst="straightConnector1">
              <a:avLst/>
            </a:prstGeom>
            <a:noFill/>
            <a:ln w="15875" cap="flat" cmpd="sng">
              <a:solidFill>
                <a:schemeClr val="dk1"/>
              </a:solidFill>
              <a:prstDash val="solid"/>
              <a:miter lim="800000"/>
              <a:headEnd type="none" w="sm" len="sm"/>
              <a:tailEnd type="triangle" w="med" len="med"/>
            </a:ln>
          </p:spPr>
        </p:cxnSp>
        <p:sp>
          <p:nvSpPr>
            <p:cNvPr id="531" name="Google Shape;531;p19"/>
            <p:cNvSpPr/>
            <p:nvPr/>
          </p:nvSpPr>
          <p:spPr>
            <a:xfrm>
              <a:off x="6311277" y="2670231"/>
              <a:ext cx="151845" cy="151845"/>
            </a:xfrm>
            <a:prstGeom prst="ellipse">
              <a:avLst/>
            </a:prstGeom>
            <a:solidFill>
              <a:schemeClr val="accent5"/>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32" name="Google Shape;532;p19"/>
            <p:cNvCxnSpPr>
              <a:stCxn id="531" idx="1"/>
            </p:cNvCxnSpPr>
            <p:nvPr/>
          </p:nvCxnSpPr>
          <p:spPr>
            <a:xfrm rot="10800000">
              <a:off x="5970214" y="2330368"/>
              <a:ext cx="363300" cy="362100"/>
            </a:xfrm>
            <a:prstGeom prst="straightConnector1">
              <a:avLst/>
            </a:prstGeom>
            <a:noFill/>
            <a:ln w="15875" cap="flat" cmpd="sng">
              <a:solidFill>
                <a:schemeClr val="dk1"/>
              </a:solidFill>
              <a:prstDash val="solid"/>
              <a:miter lim="800000"/>
              <a:headEnd type="none" w="sm" len="sm"/>
              <a:tailEnd type="triangle" w="med" len="med"/>
            </a:ln>
          </p:spPr>
        </p:cxnSp>
        <p:cxnSp>
          <p:nvCxnSpPr>
            <p:cNvPr id="533" name="Google Shape;533;p19"/>
            <p:cNvCxnSpPr>
              <a:endCxn id="511" idx="7"/>
            </p:cNvCxnSpPr>
            <p:nvPr/>
          </p:nvCxnSpPr>
          <p:spPr>
            <a:xfrm flipH="1">
              <a:off x="5951940" y="2822127"/>
              <a:ext cx="333900" cy="258900"/>
            </a:xfrm>
            <a:prstGeom prst="straightConnector1">
              <a:avLst/>
            </a:prstGeom>
            <a:noFill/>
            <a:ln w="15875" cap="flat" cmpd="sng">
              <a:solidFill>
                <a:schemeClr val="dk1"/>
              </a:solidFill>
              <a:prstDash val="solid"/>
              <a:miter lim="800000"/>
              <a:headEnd type="none" w="sm" len="sm"/>
              <a:tailEnd type="triangle" w="med" len="med"/>
            </a:ln>
          </p:spPr>
        </p:cxnSp>
        <p:cxnSp>
          <p:nvCxnSpPr>
            <p:cNvPr id="534" name="Google Shape;534;p19"/>
            <p:cNvCxnSpPr>
              <a:endCxn id="516" idx="1"/>
            </p:cNvCxnSpPr>
            <p:nvPr/>
          </p:nvCxnSpPr>
          <p:spPr>
            <a:xfrm>
              <a:off x="6500140" y="2821936"/>
              <a:ext cx="447300" cy="251100"/>
            </a:xfrm>
            <a:prstGeom prst="straightConnector1">
              <a:avLst/>
            </a:prstGeom>
            <a:noFill/>
            <a:ln w="15875" cap="flat" cmpd="sng">
              <a:solidFill>
                <a:schemeClr val="dk1"/>
              </a:solidFill>
              <a:prstDash val="solid"/>
              <a:miter lim="800000"/>
              <a:headEnd type="none" w="sm" len="sm"/>
              <a:tailEnd type="triangle" w="med" len="med"/>
            </a:ln>
          </p:spPr>
        </p:cxnSp>
        <p:cxnSp>
          <p:nvCxnSpPr>
            <p:cNvPr id="535" name="Google Shape;535;p19"/>
            <p:cNvCxnSpPr>
              <a:endCxn id="514" idx="0"/>
            </p:cNvCxnSpPr>
            <p:nvPr/>
          </p:nvCxnSpPr>
          <p:spPr>
            <a:xfrm flipH="1">
              <a:off x="6273871" y="2878934"/>
              <a:ext cx="87900" cy="723300"/>
            </a:xfrm>
            <a:prstGeom prst="straightConnector1">
              <a:avLst/>
            </a:prstGeom>
            <a:noFill/>
            <a:ln w="15875" cap="flat" cmpd="sng">
              <a:solidFill>
                <a:schemeClr val="dk1"/>
              </a:solidFill>
              <a:prstDash val="solid"/>
              <a:miter lim="800000"/>
              <a:headEnd type="none" w="sm" len="sm"/>
              <a:tailEnd type="triangle" w="med" len="med"/>
            </a:ln>
          </p:spPr>
        </p:cxnSp>
        <p:cxnSp>
          <p:nvCxnSpPr>
            <p:cNvPr id="536" name="Google Shape;536;p19"/>
            <p:cNvCxnSpPr>
              <a:stCxn id="509" idx="6"/>
              <a:endCxn id="531" idx="2"/>
            </p:cNvCxnSpPr>
            <p:nvPr/>
          </p:nvCxnSpPr>
          <p:spPr>
            <a:xfrm rot="10800000" flipH="1">
              <a:off x="5326840" y="2746208"/>
              <a:ext cx="984300" cy="100800"/>
            </a:xfrm>
            <a:prstGeom prst="straightConnector1">
              <a:avLst/>
            </a:prstGeom>
            <a:noFill/>
            <a:ln w="57150" cap="flat" cmpd="sng">
              <a:solidFill>
                <a:schemeClr val="accent1"/>
              </a:solidFill>
              <a:prstDash val="solid"/>
              <a:miter lim="800000"/>
              <a:headEnd type="none" w="sm" len="sm"/>
              <a:tailEnd type="none" w="sm" len="sm"/>
            </a:ln>
          </p:spPr>
        </p:cxnSp>
      </p:grpSp>
      <p:sp>
        <p:nvSpPr>
          <p:cNvPr id="537" name="Google Shape;537;p19"/>
          <p:cNvSpPr txBox="1"/>
          <p:nvPr/>
        </p:nvSpPr>
        <p:spPr>
          <a:xfrm>
            <a:off x="1653662" y="1511337"/>
            <a:ext cx="8514792" cy="369332"/>
          </a:xfrm>
          <a:prstGeom prst="rect">
            <a:avLst/>
          </a:prstGeom>
          <a:noFill/>
          <a:ln>
            <a:noFill/>
          </a:ln>
        </p:spPr>
        <p:txBody>
          <a:bodyPr spcFirstLastPara="1" wrap="square" lIns="91425" tIns="45700" rIns="91425" bIns="45700" anchor="t" anchorCtr="0">
            <a:spAutoFit/>
          </a:bodyPr>
          <a:lstStyle/>
          <a:p>
            <a:pPr marL="139700" marR="0" lvl="0" indent="0" algn="l" rtl="0">
              <a:spcBef>
                <a:spcPts val="0"/>
              </a:spcBef>
              <a:spcAft>
                <a:spcPts val="0"/>
              </a:spcAft>
              <a:buNone/>
            </a:pPr>
            <a:r>
              <a:rPr lang="en-US" sz="1800" dirty="0">
                <a:solidFill>
                  <a:schemeClr val="dk1"/>
                </a:solidFill>
                <a:latin typeface="Avenir"/>
                <a:ea typeface="Avenir"/>
                <a:cs typeface="Avenir"/>
                <a:sym typeface="Avenir"/>
              </a:rPr>
              <a:t>Two cells are connected by an edge if any of their nearest neighbors are shared.</a:t>
            </a:r>
            <a:endParaRPr sz="1800" dirty="0">
              <a:solidFill>
                <a:schemeClr val="dk1"/>
              </a:solidFill>
              <a:latin typeface="Avenir"/>
              <a:ea typeface="Avenir"/>
              <a:cs typeface="Avenir"/>
              <a:sym typeface="Avenir"/>
            </a:endParaRPr>
          </a:p>
        </p:txBody>
      </p:sp>
      <p:sp>
        <p:nvSpPr>
          <p:cNvPr id="2" name="Todays talk">
            <a:extLst>
              <a:ext uri="{FF2B5EF4-FFF2-40B4-BE49-F238E27FC236}">
                <a16:creationId xmlns:a16="http://schemas.microsoft.com/office/drawing/2014/main" id="{8CACF545-08E9-53A4-C6A4-6464CECC1A8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Clustering principal components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543" name="Google Shape;543;p20"/>
          <p:cNvGrpSpPr/>
          <p:nvPr/>
        </p:nvGrpSpPr>
        <p:grpSpPr>
          <a:xfrm>
            <a:off x="1584446" y="2023352"/>
            <a:ext cx="8773051" cy="4512670"/>
            <a:chOff x="311700" y="1291471"/>
            <a:chExt cx="7327419" cy="3769068"/>
          </a:xfrm>
        </p:grpSpPr>
        <p:pic>
          <p:nvPicPr>
            <p:cNvPr id="544" name="Google Shape;544;p20"/>
            <p:cNvPicPr preferRelativeResize="0"/>
            <p:nvPr/>
          </p:nvPicPr>
          <p:blipFill rotWithShape="1">
            <a:blip r:embed="rId3">
              <a:alphaModFix/>
            </a:blip>
            <a:srcRect l="66077" t="-1002" r="16426" b="42637"/>
            <a:stretch/>
          </p:blipFill>
          <p:spPr>
            <a:xfrm>
              <a:off x="311700" y="1857952"/>
              <a:ext cx="1631373" cy="2005446"/>
            </a:xfrm>
            <a:prstGeom prst="rect">
              <a:avLst/>
            </a:prstGeom>
            <a:noFill/>
            <a:ln>
              <a:noFill/>
            </a:ln>
          </p:spPr>
        </p:pic>
        <p:sp>
          <p:nvSpPr>
            <p:cNvPr id="545" name="Google Shape;545;p20"/>
            <p:cNvSpPr/>
            <p:nvPr/>
          </p:nvSpPr>
          <p:spPr>
            <a:xfrm>
              <a:off x="3392424" y="206654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20"/>
            <p:cNvSpPr/>
            <p:nvPr/>
          </p:nvSpPr>
          <p:spPr>
            <a:xfrm>
              <a:off x="3968496" y="262432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20"/>
            <p:cNvSpPr/>
            <p:nvPr/>
          </p:nvSpPr>
          <p:spPr>
            <a:xfrm>
              <a:off x="4553712" y="239572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20"/>
            <p:cNvSpPr/>
            <p:nvPr/>
          </p:nvSpPr>
          <p:spPr>
            <a:xfrm>
              <a:off x="4517136" y="139903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20"/>
            <p:cNvSpPr/>
            <p:nvPr/>
          </p:nvSpPr>
          <p:spPr>
            <a:xfrm>
              <a:off x="4983480" y="195681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20"/>
            <p:cNvSpPr/>
            <p:nvPr/>
          </p:nvSpPr>
          <p:spPr>
            <a:xfrm>
              <a:off x="4983480" y="30175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20"/>
            <p:cNvSpPr/>
            <p:nvPr/>
          </p:nvSpPr>
          <p:spPr>
            <a:xfrm>
              <a:off x="5861304" y="30175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20"/>
            <p:cNvSpPr/>
            <p:nvPr/>
          </p:nvSpPr>
          <p:spPr>
            <a:xfrm>
              <a:off x="5815584" y="2386584"/>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20"/>
            <p:cNvSpPr/>
            <p:nvPr/>
          </p:nvSpPr>
          <p:spPr>
            <a:xfrm>
              <a:off x="6702552" y="251460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20"/>
            <p:cNvSpPr/>
            <p:nvPr/>
          </p:nvSpPr>
          <p:spPr>
            <a:xfrm>
              <a:off x="6547104" y="210312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20"/>
            <p:cNvSpPr/>
            <p:nvPr/>
          </p:nvSpPr>
          <p:spPr>
            <a:xfrm>
              <a:off x="7077456" y="219456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20"/>
            <p:cNvSpPr/>
            <p:nvPr/>
          </p:nvSpPr>
          <p:spPr>
            <a:xfrm>
              <a:off x="6922008" y="314553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20"/>
            <p:cNvSpPr/>
            <p:nvPr/>
          </p:nvSpPr>
          <p:spPr>
            <a:xfrm>
              <a:off x="7050024" y="271576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20"/>
            <p:cNvSpPr/>
            <p:nvPr/>
          </p:nvSpPr>
          <p:spPr>
            <a:xfrm>
              <a:off x="5074920" y="4480560"/>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20"/>
            <p:cNvSpPr/>
            <p:nvPr/>
          </p:nvSpPr>
          <p:spPr>
            <a:xfrm>
              <a:off x="4636008" y="3922776"/>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20"/>
            <p:cNvSpPr/>
            <p:nvPr/>
          </p:nvSpPr>
          <p:spPr>
            <a:xfrm>
              <a:off x="5138928" y="400507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20"/>
            <p:cNvSpPr/>
            <p:nvPr/>
          </p:nvSpPr>
          <p:spPr>
            <a:xfrm>
              <a:off x="5705856" y="4233672"/>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20"/>
            <p:cNvSpPr/>
            <p:nvPr/>
          </p:nvSpPr>
          <p:spPr>
            <a:xfrm>
              <a:off x="5650992" y="3675888"/>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3" name="Google Shape;563;p20"/>
            <p:cNvCxnSpPr>
              <a:endCxn id="548" idx="3"/>
            </p:cNvCxnSpPr>
            <p:nvPr/>
          </p:nvCxnSpPr>
          <p:spPr>
            <a:xfrm rot="10800000" flipH="1">
              <a:off x="3989079" y="1547325"/>
              <a:ext cx="553500" cy="540900"/>
            </a:xfrm>
            <a:prstGeom prst="straightConnector1">
              <a:avLst/>
            </a:prstGeom>
            <a:noFill/>
            <a:ln w="15875" cap="flat" cmpd="sng">
              <a:solidFill>
                <a:schemeClr val="dk1"/>
              </a:solidFill>
              <a:prstDash val="solid"/>
              <a:miter lim="800000"/>
              <a:headEnd type="none" w="sm" len="sm"/>
              <a:tailEnd type="none" w="sm" len="sm"/>
            </a:ln>
          </p:spPr>
        </p:cxnSp>
        <p:sp>
          <p:nvSpPr>
            <p:cNvPr id="564" name="Google Shape;564;p20"/>
            <p:cNvSpPr/>
            <p:nvPr/>
          </p:nvSpPr>
          <p:spPr>
            <a:xfrm>
              <a:off x="3880316" y="2076751"/>
              <a:ext cx="173736" cy="17373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5" name="Google Shape;565;p20"/>
            <p:cNvCxnSpPr>
              <a:endCxn id="549" idx="2"/>
            </p:cNvCxnSpPr>
            <p:nvPr/>
          </p:nvCxnSpPr>
          <p:spPr>
            <a:xfrm rot="10800000" flipH="1">
              <a:off x="4052880" y="2043684"/>
              <a:ext cx="930600" cy="115200"/>
            </a:xfrm>
            <a:prstGeom prst="straightConnector1">
              <a:avLst/>
            </a:prstGeom>
            <a:noFill/>
            <a:ln w="15875" cap="flat" cmpd="sng">
              <a:solidFill>
                <a:schemeClr val="dk1"/>
              </a:solidFill>
              <a:prstDash val="solid"/>
              <a:miter lim="800000"/>
              <a:headEnd type="none" w="sm" len="sm"/>
              <a:tailEnd type="none" w="sm" len="sm"/>
            </a:ln>
          </p:spPr>
        </p:cxnSp>
        <p:cxnSp>
          <p:nvCxnSpPr>
            <p:cNvPr id="566" name="Google Shape;566;p20"/>
            <p:cNvCxnSpPr>
              <a:endCxn id="547" idx="1"/>
            </p:cNvCxnSpPr>
            <p:nvPr/>
          </p:nvCxnSpPr>
          <p:spPr>
            <a:xfrm>
              <a:off x="4038855" y="2215671"/>
              <a:ext cx="540300" cy="205500"/>
            </a:xfrm>
            <a:prstGeom prst="straightConnector1">
              <a:avLst/>
            </a:prstGeom>
            <a:noFill/>
            <a:ln w="15875" cap="flat" cmpd="sng">
              <a:solidFill>
                <a:schemeClr val="dk1"/>
              </a:solidFill>
              <a:prstDash val="solid"/>
              <a:miter lim="800000"/>
              <a:headEnd type="none" w="sm" len="sm"/>
              <a:tailEnd type="none" w="sm" len="sm"/>
            </a:ln>
          </p:spPr>
        </p:cxnSp>
        <p:cxnSp>
          <p:nvCxnSpPr>
            <p:cNvPr id="567" name="Google Shape;567;p20"/>
            <p:cNvCxnSpPr>
              <a:endCxn id="546" idx="0"/>
            </p:cNvCxnSpPr>
            <p:nvPr/>
          </p:nvCxnSpPr>
          <p:spPr>
            <a:xfrm>
              <a:off x="3996264" y="2258328"/>
              <a:ext cx="59100" cy="366000"/>
            </a:xfrm>
            <a:prstGeom prst="straightConnector1">
              <a:avLst/>
            </a:prstGeom>
            <a:noFill/>
            <a:ln w="15875" cap="flat" cmpd="sng">
              <a:solidFill>
                <a:schemeClr val="dk1"/>
              </a:solidFill>
              <a:prstDash val="solid"/>
              <a:miter lim="800000"/>
              <a:headEnd type="none" w="sm" len="sm"/>
              <a:tailEnd type="none" w="sm" len="sm"/>
            </a:ln>
          </p:spPr>
        </p:cxnSp>
        <p:cxnSp>
          <p:nvCxnSpPr>
            <p:cNvPr id="568" name="Google Shape;568;p20"/>
            <p:cNvCxnSpPr>
              <a:endCxn id="545" idx="6"/>
            </p:cNvCxnSpPr>
            <p:nvPr/>
          </p:nvCxnSpPr>
          <p:spPr>
            <a:xfrm rot="10800000">
              <a:off x="3566160" y="2153412"/>
              <a:ext cx="316500" cy="41100"/>
            </a:xfrm>
            <a:prstGeom prst="straightConnector1">
              <a:avLst/>
            </a:prstGeom>
            <a:noFill/>
            <a:ln w="15875" cap="flat" cmpd="sng">
              <a:solidFill>
                <a:schemeClr val="dk1"/>
              </a:solidFill>
              <a:prstDash val="solid"/>
              <a:miter lim="800000"/>
              <a:headEnd type="none" w="sm" len="sm"/>
              <a:tailEnd type="none" w="sm" len="sm"/>
            </a:ln>
          </p:spPr>
        </p:cxnSp>
        <p:cxnSp>
          <p:nvCxnSpPr>
            <p:cNvPr id="569" name="Google Shape;569;p20"/>
            <p:cNvCxnSpPr>
              <a:stCxn id="548" idx="2"/>
            </p:cNvCxnSpPr>
            <p:nvPr/>
          </p:nvCxnSpPr>
          <p:spPr>
            <a:xfrm flipH="1">
              <a:off x="3544836" y="1485900"/>
              <a:ext cx="972300" cy="596700"/>
            </a:xfrm>
            <a:prstGeom prst="straightConnector1">
              <a:avLst/>
            </a:prstGeom>
            <a:noFill/>
            <a:ln w="15875" cap="flat" cmpd="sng">
              <a:solidFill>
                <a:schemeClr val="dk1"/>
              </a:solidFill>
              <a:prstDash val="solid"/>
              <a:miter lim="800000"/>
              <a:headEnd type="none" w="sm" len="sm"/>
              <a:tailEnd type="none" w="sm" len="sm"/>
            </a:ln>
          </p:spPr>
        </p:cxnSp>
        <p:cxnSp>
          <p:nvCxnSpPr>
            <p:cNvPr id="570" name="Google Shape;570;p20"/>
            <p:cNvCxnSpPr>
              <a:stCxn id="546" idx="1"/>
            </p:cNvCxnSpPr>
            <p:nvPr/>
          </p:nvCxnSpPr>
          <p:spPr>
            <a:xfrm rot="10800000">
              <a:off x="3509439" y="2245671"/>
              <a:ext cx="484500" cy="404100"/>
            </a:xfrm>
            <a:prstGeom prst="straightConnector1">
              <a:avLst/>
            </a:prstGeom>
            <a:noFill/>
            <a:ln w="15875" cap="flat" cmpd="sng">
              <a:solidFill>
                <a:schemeClr val="dk1"/>
              </a:solidFill>
              <a:prstDash val="solid"/>
              <a:miter lim="800000"/>
              <a:headEnd type="none" w="sm" len="sm"/>
              <a:tailEnd type="none" w="sm" len="sm"/>
            </a:ln>
          </p:spPr>
        </p:cxnSp>
        <p:cxnSp>
          <p:nvCxnSpPr>
            <p:cNvPr id="571" name="Google Shape;571;p20"/>
            <p:cNvCxnSpPr>
              <a:stCxn id="547" idx="2"/>
            </p:cNvCxnSpPr>
            <p:nvPr/>
          </p:nvCxnSpPr>
          <p:spPr>
            <a:xfrm rot="10800000">
              <a:off x="3566112" y="2210196"/>
              <a:ext cx="987600" cy="272400"/>
            </a:xfrm>
            <a:prstGeom prst="straightConnector1">
              <a:avLst/>
            </a:prstGeom>
            <a:noFill/>
            <a:ln w="15875" cap="flat" cmpd="sng">
              <a:solidFill>
                <a:schemeClr val="dk1"/>
              </a:solidFill>
              <a:prstDash val="solid"/>
              <a:miter lim="800000"/>
              <a:headEnd type="none" w="sm" len="sm"/>
              <a:tailEnd type="none" w="sm" len="sm"/>
            </a:ln>
          </p:spPr>
        </p:cxnSp>
        <p:cxnSp>
          <p:nvCxnSpPr>
            <p:cNvPr id="572" name="Google Shape;572;p20"/>
            <p:cNvCxnSpPr>
              <a:stCxn id="549" idx="1"/>
            </p:cNvCxnSpPr>
            <p:nvPr/>
          </p:nvCxnSpPr>
          <p:spPr>
            <a:xfrm rot="10800000">
              <a:off x="4641723" y="1568559"/>
              <a:ext cx="367200" cy="413700"/>
            </a:xfrm>
            <a:prstGeom prst="straightConnector1">
              <a:avLst/>
            </a:prstGeom>
            <a:noFill/>
            <a:ln w="15875" cap="flat" cmpd="sng">
              <a:solidFill>
                <a:schemeClr val="dk1"/>
              </a:solidFill>
              <a:prstDash val="solid"/>
              <a:miter lim="800000"/>
              <a:headEnd type="none" w="sm" len="sm"/>
              <a:tailEnd type="none" w="sm" len="sm"/>
            </a:ln>
          </p:spPr>
        </p:cxnSp>
        <p:cxnSp>
          <p:nvCxnSpPr>
            <p:cNvPr id="573" name="Google Shape;573;p20"/>
            <p:cNvCxnSpPr>
              <a:stCxn id="547" idx="0"/>
            </p:cNvCxnSpPr>
            <p:nvPr/>
          </p:nvCxnSpPr>
          <p:spPr>
            <a:xfrm rot="10800000">
              <a:off x="4599180" y="1575828"/>
              <a:ext cx="41400" cy="819900"/>
            </a:xfrm>
            <a:prstGeom prst="straightConnector1">
              <a:avLst/>
            </a:prstGeom>
            <a:noFill/>
            <a:ln w="15875" cap="flat" cmpd="sng">
              <a:solidFill>
                <a:schemeClr val="dk1"/>
              </a:solidFill>
              <a:prstDash val="solid"/>
              <a:miter lim="800000"/>
              <a:headEnd type="none" w="sm" len="sm"/>
              <a:tailEnd type="none" w="sm" len="sm"/>
            </a:ln>
          </p:spPr>
        </p:cxnSp>
        <p:cxnSp>
          <p:nvCxnSpPr>
            <p:cNvPr id="574" name="Google Shape;574;p20"/>
            <p:cNvCxnSpPr>
              <a:stCxn id="547" idx="3"/>
            </p:cNvCxnSpPr>
            <p:nvPr/>
          </p:nvCxnSpPr>
          <p:spPr>
            <a:xfrm flipH="1">
              <a:off x="4147455" y="2544021"/>
              <a:ext cx="431700" cy="119700"/>
            </a:xfrm>
            <a:prstGeom prst="straightConnector1">
              <a:avLst/>
            </a:prstGeom>
            <a:noFill/>
            <a:ln w="15875" cap="flat" cmpd="sng">
              <a:solidFill>
                <a:schemeClr val="dk1"/>
              </a:solidFill>
              <a:prstDash val="solid"/>
              <a:miter lim="800000"/>
              <a:headEnd type="none" w="sm" len="sm"/>
              <a:tailEnd type="none" w="sm" len="sm"/>
            </a:ln>
          </p:spPr>
        </p:cxnSp>
        <p:cxnSp>
          <p:nvCxnSpPr>
            <p:cNvPr id="575" name="Google Shape;575;p20"/>
            <p:cNvCxnSpPr>
              <a:stCxn id="549" idx="3"/>
            </p:cNvCxnSpPr>
            <p:nvPr/>
          </p:nvCxnSpPr>
          <p:spPr>
            <a:xfrm flipH="1">
              <a:off x="4126023" y="2105109"/>
              <a:ext cx="882900" cy="530400"/>
            </a:xfrm>
            <a:prstGeom prst="straightConnector1">
              <a:avLst/>
            </a:prstGeom>
            <a:noFill/>
            <a:ln w="15875" cap="flat" cmpd="sng">
              <a:solidFill>
                <a:schemeClr val="dk1"/>
              </a:solidFill>
              <a:prstDash val="solid"/>
              <a:miter lim="800000"/>
              <a:headEnd type="none" w="sm" len="sm"/>
              <a:tailEnd type="none" w="sm" len="sm"/>
            </a:ln>
          </p:spPr>
        </p:cxnSp>
        <p:cxnSp>
          <p:nvCxnSpPr>
            <p:cNvPr id="576" name="Google Shape;576;p20"/>
            <p:cNvCxnSpPr>
              <a:endCxn id="547" idx="7"/>
            </p:cNvCxnSpPr>
            <p:nvPr/>
          </p:nvCxnSpPr>
          <p:spPr>
            <a:xfrm flipH="1">
              <a:off x="4702005" y="2128071"/>
              <a:ext cx="322200" cy="293100"/>
            </a:xfrm>
            <a:prstGeom prst="straightConnector1">
              <a:avLst/>
            </a:prstGeom>
            <a:noFill/>
            <a:ln w="15875" cap="flat" cmpd="sng">
              <a:solidFill>
                <a:schemeClr val="dk1"/>
              </a:solidFill>
              <a:prstDash val="solid"/>
              <a:miter lim="800000"/>
              <a:headEnd type="none" w="sm" len="sm"/>
              <a:tailEnd type="none" w="sm" len="sm"/>
            </a:ln>
          </p:spPr>
        </p:cxnSp>
        <p:cxnSp>
          <p:nvCxnSpPr>
            <p:cNvPr id="577" name="Google Shape;577;p20"/>
            <p:cNvCxnSpPr>
              <a:endCxn id="547" idx="5"/>
            </p:cNvCxnSpPr>
            <p:nvPr/>
          </p:nvCxnSpPr>
          <p:spPr>
            <a:xfrm rot="10800000">
              <a:off x="4702005" y="2544021"/>
              <a:ext cx="312600" cy="499500"/>
            </a:xfrm>
            <a:prstGeom prst="straightConnector1">
              <a:avLst/>
            </a:prstGeom>
            <a:noFill/>
            <a:ln w="15875" cap="flat" cmpd="sng">
              <a:solidFill>
                <a:schemeClr val="dk1"/>
              </a:solidFill>
              <a:prstDash val="solid"/>
              <a:miter lim="800000"/>
              <a:headEnd type="none" w="sm" len="sm"/>
              <a:tailEnd type="none" w="sm" len="sm"/>
            </a:ln>
          </p:spPr>
        </p:cxnSp>
        <p:cxnSp>
          <p:nvCxnSpPr>
            <p:cNvPr id="578" name="Google Shape;578;p20"/>
            <p:cNvCxnSpPr>
              <a:endCxn id="546" idx="5"/>
            </p:cNvCxnSpPr>
            <p:nvPr/>
          </p:nvCxnSpPr>
          <p:spPr>
            <a:xfrm rot="10800000">
              <a:off x="4116789" y="2772621"/>
              <a:ext cx="897900" cy="347700"/>
            </a:xfrm>
            <a:prstGeom prst="straightConnector1">
              <a:avLst/>
            </a:prstGeom>
            <a:noFill/>
            <a:ln w="15875" cap="flat" cmpd="sng">
              <a:solidFill>
                <a:schemeClr val="dk1"/>
              </a:solidFill>
              <a:prstDash val="solid"/>
              <a:miter lim="800000"/>
              <a:headEnd type="none" w="sm" len="sm"/>
              <a:tailEnd type="none" w="sm" len="sm"/>
            </a:ln>
          </p:spPr>
        </p:cxnSp>
        <p:cxnSp>
          <p:nvCxnSpPr>
            <p:cNvPr id="579" name="Google Shape;579;p20"/>
            <p:cNvCxnSpPr>
              <a:stCxn id="562" idx="1"/>
            </p:cNvCxnSpPr>
            <p:nvPr/>
          </p:nvCxnSpPr>
          <p:spPr>
            <a:xfrm rot="10800000">
              <a:off x="5132235" y="3166431"/>
              <a:ext cx="544200" cy="534900"/>
            </a:xfrm>
            <a:prstGeom prst="straightConnector1">
              <a:avLst/>
            </a:prstGeom>
            <a:noFill/>
            <a:ln w="15875" cap="flat" cmpd="sng">
              <a:solidFill>
                <a:schemeClr val="dk1"/>
              </a:solidFill>
              <a:prstDash val="solid"/>
              <a:miter lim="800000"/>
              <a:headEnd type="none" w="sm" len="sm"/>
              <a:tailEnd type="none" w="sm" len="sm"/>
            </a:ln>
          </p:spPr>
        </p:cxnSp>
        <p:cxnSp>
          <p:nvCxnSpPr>
            <p:cNvPr id="580" name="Google Shape;580;p20"/>
            <p:cNvCxnSpPr>
              <a:endCxn id="559" idx="7"/>
            </p:cNvCxnSpPr>
            <p:nvPr/>
          </p:nvCxnSpPr>
          <p:spPr>
            <a:xfrm flipH="1">
              <a:off x="4784301" y="3174219"/>
              <a:ext cx="222900" cy="774000"/>
            </a:xfrm>
            <a:prstGeom prst="straightConnector1">
              <a:avLst/>
            </a:prstGeom>
            <a:noFill/>
            <a:ln w="15875" cap="flat" cmpd="sng">
              <a:solidFill>
                <a:schemeClr val="dk1"/>
              </a:solidFill>
              <a:prstDash val="solid"/>
              <a:miter lim="800000"/>
              <a:headEnd type="none" w="sm" len="sm"/>
              <a:tailEnd type="none" w="sm" len="sm"/>
            </a:ln>
          </p:spPr>
        </p:cxnSp>
        <p:cxnSp>
          <p:nvCxnSpPr>
            <p:cNvPr id="581" name="Google Shape;581;p20"/>
            <p:cNvCxnSpPr>
              <a:stCxn id="561" idx="0"/>
            </p:cNvCxnSpPr>
            <p:nvPr/>
          </p:nvCxnSpPr>
          <p:spPr>
            <a:xfrm rot="10800000">
              <a:off x="5777724" y="3850272"/>
              <a:ext cx="15000" cy="383400"/>
            </a:xfrm>
            <a:prstGeom prst="straightConnector1">
              <a:avLst/>
            </a:prstGeom>
            <a:noFill/>
            <a:ln w="15875" cap="flat" cmpd="sng">
              <a:solidFill>
                <a:schemeClr val="dk1"/>
              </a:solidFill>
              <a:prstDash val="solid"/>
              <a:miter lim="800000"/>
              <a:headEnd type="none" w="sm" len="sm"/>
              <a:tailEnd type="none" w="sm" len="sm"/>
            </a:ln>
          </p:spPr>
        </p:cxnSp>
        <p:cxnSp>
          <p:nvCxnSpPr>
            <p:cNvPr id="582" name="Google Shape;582;p20"/>
            <p:cNvCxnSpPr>
              <a:stCxn id="560" idx="7"/>
            </p:cNvCxnSpPr>
            <p:nvPr/>
          </p:nvCxnSpPr>
          <p:spPr>
            <a:xfrm rot="10800000" flipH="1">
              <a:off x="5287221" y="3827115"/>
              <a:ext cx="398400" cy="203400"/>
            </a:xfrm>
            <a:prstGeom prst="straightConnector1">
              <a:avLst/>
            </a:prstGeom>
            <a:noFill/>
            <a:ln w="15875" cap="flat" cmpd="sng">
              <a:solidFill>
                <a:schemeClr val="dk1"/>
              </a:solidFill>
              <a:prstDash val="solid"/>
              <a:miter lim="800000"/>
              <a:headEnd type="none" w="sm" len="sm"/>
              <a:tailEnd type="none" w="sm" len="sm"/>
            </a:ln>
          </p:spPr>
        </p:cxnSp>
        <p:cxnSp>
          <p:nvCxnSpPr>
            <p:cNvPr id="583" name="Google Shape;583;p20"/>
            <p:cNvCxnSpPr>
              <a:stCxn id="559" idx="6"/>
            </p:cNvCxnSpPr>
            <p:nvPr/>
          </p:nvCxnSpPr>
          <p:spPr>
            <a:xfrm rot="10800000" flipH="1">
              <a:off x="4809744" y="3773544"/>
              <a:ext cx="829800" cy="236100"/>
            </a:xfrm>
            <a:prstGeom prst="straightConnector1">
              <a:avLst/>
            </a:prstGeom>
            <a:noFill/>
            <a:ln w="15875" cap="flat" cmpd="sng">
              <a:solidFill>
                <a:schemeClr val="dk1"/>
              </a:solidFill>
              <a:prstDash val="solid"/>
              <a:miter lim="800000"/>
              <a:headEnd type="none" w="sm" len="sm"/>
              <a:tailEnd type="none" w="sm" len="sm"/>
            </a:ln>
          </p:spPr>
        </p:cxnSp>
        <p:cxnSp>
          <p:nvCxnSpPr>
            <p:cNvPr id="584" name="Google Shape;584;p20"/>
            <p:cNvCxnSpPr>
              <a:stCxn id="558" idx="0"/>
            </p:cNvCxnSpPr>
            <p:nvPr/>
          </p:nvCxnSpPr>
          <p:spPr>
            <a:xfrm rot="10800000" flipH="1">
              <a:off x="5161788" y="4196160"/>
              <a:ext cx="70500" cy="284400"/>
            </a:xfrm>
            <a:prstGeom prst="straightConnector1">
              <a:avLst/>
            </a:prstGeom>
            <a:noFill/>
            <a:ln w="15875" cap="flat" cmpd="sng">
              <a:solidFill>
                <a:schemeClr val="dk1"/>
              </a:solidFill>
              <a:prstDash val="solid"/>
              <a:miter lim="800000"/>
              <a:headEnd type="none" w="sm" len="sm"/>
              <a:tailEnd type="none" w="sm" len="sm"/>
            </a:ln>
          </p:spPr>
        </p:cxnSp>
        <p:cxnSp>
          <p:nvCxnSpPr>
            <p:cNvPr id="585" name="Google Shape;585;p20"/>
            <p:cNvCxnSpPr>
              <a:stCxn id="561" idx="2"/>
            </p:cNvCxnSpPr>
            <p:nvPr/>
          </p:nvCxnSpPr>
          <p:spPr>
            <a:xfrm rot="10800000">
              <a:off x="5332056" y="4127040"/>
              <a:ext cx="373800" cy="193500"/>
            </a:xfrm>
            <a:prstGeom prst="straightConnector1">
              <a:avLst/>
            </a:prstGeom>
            <a:noFill/>
            <a:ln w="15875" cap="flat" cmpd="sng">
              <a:solidFill>
                <a:schemeClr val="dk1"/>
              </a:solidFill>
              <a:prstDash val="solid"/>
              <a:miter lim="800000"/>
              <a:headEnd type="none" w="sm" len="sm"/>
              <a:tailEnd type="none" w="sm" len="sm"/>
            </a:ln>
          </p:spPr>
        </p:cxnSp>
        <p:cxnSp>
          <p:nvCxnSpPr>
            <p:cNvPr id="586" name="Google Shape;586;p20"/>
            <p:cNvCxnSpPr>
              <a:stCxn id="560" idx="2"/>
            </p:cNvCxnSpPr>
            <p:nvPr/>
          </p:nvCxnSpPr>
          <p:spPr>
            <a:xfrm rot="10800000">
              <a:off x="4794228" y="4057740"/>
              <a:ext cx="344700" cy="34200"/>
            </a:xfrm>
            <a:prstGeom prst="straightConnector1">
              <a:avLst/>
            </a:prstGeom>
            <a:noFill/>
            <a:ln w="15875" cap="flat" cmpd="sng">
              <a:solidFill>
                <a:schemeClr val="dk1"/>
              </a:solidFill>
              <a:prstDash val="solid"/>
              <a:miter lim="800000"/>
              <a:headEnd type="none" w="sm" len="sm"/>
              <a:tailEnd type="none" w="sm" len="sm"/>
            </a:ln>
          </p:spPr>
        </p:cxnSp>
        <p:cxnSp>
          <p:nvCxnSpPr>
            <p:cNvPr id="587" name="Google Shape;587;p20"/>
            <p:cNvCxnSpPr>
              <a:endCxn id="558" idx="6"/>
            </p:cNvCxnSpPr>
            <p:nvPr/>
          </p:nvCxnSpPr>
          <p:spPr>
            <a:xfrm flipH="1">
              <a:off x="5248656" y="4399428"/>
              <a:ext cx="474300" cy="168000"/>
            </a:xfrm>
            <a:prstGeom prst="straightConnector1">
              <a:avLst/>
            </a:prstGeom>
            <a:noFill/>
            <a:ln w="15875" cap="flat" cmpd="sng">
              <a:solidFill>
                <a:schemeClr val="dk1"/>
              </a:solidFill>
              <a:prstDash val="solid"/>
              <a:miter lim="800000"/>
              <a:headEnd type="none" w="sm" len="sm"/>
              <a:tailEnd type="none" w="sm" len="sm"/>
            </a:ln>
          </p:spPr>
        </p:cxnSp>
        <p:cxnSp>
          <p:nvCxnSpPr>
            <p:cNvPr id="588" name="Google Shape;588;p20"/>
            <p:cNvCxnSpPr>
              <a:endCxn id="559" idx="5"/>
            </p:cNvCxnSpPr>
            <p:nvPr/>
          </p:nvCxnSpPr>
          <p:spPr>
            <a:xfrm rot="10800000">
              <a:off x="4784301" y="4071069"/>
              <a:ext cx="930900" cy="274500"/>
            </a:xfrm>
            <a:prstGeom prst="straightConnector1">
              <a:avLst/>
            </a:prstGeom>
            <a:noFill/>
            <a:ln w="15875" cap="flat" cmpd="sng">
              <a:solidFill>
                <a:schemeClr val="dk1"/>
              </a:solidFill>
              <a:prstDash val="solid"/>
              <a:miter lim="800000"/>
              <a:headEnd type="none" w="sm" len="sm"/>
              <a:tailEnd type="none" w="sm" len="sm"/>
            </a:ln>
          </p:spPr>
        </p:cxnSp>
        <p:cxnSp>
          <p:nvCxnSpPr>
            <p:cNvPr id="589" name="Google Shape;589;p20"/>
            <p:cNvCxnSpPr>
              <a:endCxn id="559" idx="5"/>
            </p:cNvCxnSpPr>
            <p:nvPr/>
          </p:nvCxnSpPr>
          <p:spPr>
            <a:xfrm rot="10800000">
              <a:off x="4784301" y="4071069"/>
              <a:ext cx="300600" cy="447900"/>
            </a:xfrm>
            <a:prstGeom prst="straightConnector1">
              <a:avLst/>
            </a:prstGeom>
            <a:noFill/>
            <a:ln w="15875" cap="flat" cmpd="sng">
              <a:solidFill>
                <a:schemeClr val="dk1"/>
              </a:solidFill>
              <a:prstDash val="solid"/>
              <a:miter lim="800000"/>
              <a:headEnd type="none" w="sm" len="sm"/>
              <a:tailEnd type="none" w="sm" len="sm"/>
            </a:ln>
          </p:spPr>
        </p:cxnSp>
        <p:cxnSp>
          <p:nvCxnSpPr>
            <p:cNvPr id="590" name="Google Shape;590;p20"/>
            <p:cNvCxnSpPr>
              <a:endCxn id="562" idx="3"/>
            </p:cNvCxnSpPr>
            <p:nvPr/>
          </p:nvCxnSpPr>
          <p:spPr>
            <a:xfrm rot="10800000" flipH="1">
              <a:off x="5200335" y="3824181"/>
              <a:ext cx="476100" cy="671700"/>
            </a:xfrm>
            <a:prstGeom prst="straightConnector1">
              <a:avLst/>
            </a:prstGeom>
            <a:noFill/>
            <a:ln w="15875" cap="flat" cmpd="sng">
              <a:solidFill>
                <a:schemeClr val="dk1"/>
              </a:solidFill>
              <a:prstDash val="solid"/>
              <a:miter lim="800000"/>
              <a:headEnd type="none" w="sm" len="sm"/>
              <a:tailEnd type="none" w="sm" len="sm"/>
            </a:ln>
          </p:spPr>
        </p:cxnSp>
        <p:cxnSp>
          <p:nvCxnSpPr>
            <p:cNvPr id="591" name="Google Shape;591;p20"/>
            <p:cNvCxnSpPr>
              <a:stCxn id="562" idx="7"/>
            </p:cNvCxnSpPr>
            <p:nvPr/>
          </p:nvCxnSpPr>
          <p:spPr>
            <a:xfrm rot="10800000" flipH="1">
              <a:off x="5799285" y="3212631"/>
              <a:ext cx="162900" cy="488700"/>
            </a:xfrm>
            <a:prstGeom prst="straightConnector1">
              <a:avLst/>
            </a:prstGeom>
            <a:noFill/>
            <a:ln w="15875" cap="flat" cmpd="sng">
              <a:solidFill>
                <a:schemeClr val="dk1"/>
              </a:solidFill>
              <a:prstDash val="solid"/>
              <a:miter lim="800000"/>
              <a:headEnd type="none" w="sm" len="sm"/>
              <a:tailEnd type="none" w="sm" len="sm"/>
            </a:ln>
          </p:spPr>
        </p:cxnSp>
        <p:cxnSp>
          <p:nvCxnSpPr>
            <p:cNvPr id="592" name="Google Shape;592;p20"/>
            <p:cNvCxnSpPr>
              <a:stCxn id="550" idx="6"/>
            </p:cNvCxnSpPr>
            <p:nvPr/>
          </p:nvCxnSpPr>
          <p:spPr>
            <a:xfrm>
              <a:off x="5157216" y="3104388"/>
              <a:ext cx="697500" cy="31200"/>
            </a:xfrm>
            <a:prstGeom prst="straightConnector1">
              <a:avLst/>
            </a:prstGeom>
            <a:noFill/>
            <a:ln w="15875" cap="flat" cmpd="sng">
              <a:solidFill>
                <a:schemeClr val="dk1"/>
              </a:solidFill>
              <a:prstDash val="solid"/>
              <a:miter lim="800000"/>
              <a:headEnd type="none" w="sm" len="sm"/>
              <a:tailEnd type="none" w="sm" len="sm"/>
            </a:ln>
          </p:spPr>
        </p:cxnSp>
        <p:cxnSp>
          <p:nvCxnSpPr>
            <p:cNvPr id="593" name="Google Shape;593;p20"/>
            <p:cNvCxnSpPr>
              <a:stCxn id="552" idx="4"/>
            </p:cNvCxnSpPr>
            <p:nvPr/>
          </p:nvCxnSpPr>
          <p:spPr>
            <a:xfrm>
              <a:off x="5902452" y="2560320"/>
              <a:ext cx="36600" cy="452400"/>
            </a:xfrm>
            <a:prstGeom prst="straightConnector1">
              <a:avLst/>
            </a:prstGeom>
            <a:noFill/>
            <a:ln w="15875" cap="flat" cmpd="sng">
              <a:solidFill>
                <a:schemeClr val="dk1"/>
              </a:solidFill>
              <a:prstDash val="solid"/>
              <a:miter lim="800000"/>
              <a:headEnd type="none" w="sm" len="sm"/>
              <a:tailEnd type="none" w="sm" len="sm"/>
            </a:ln>
          </p:spPr>
        </p:cxnSp>
        <p:cxnSp>
          <p:nvCxnSpPr>
            <p:cNvPr id="594" name="Google Shape;594;p20"/>
            <p:cNvCxnSpPr>
              <a:endCxn id="551" idx="7"/>
            </p:cNvCxnSpPr>
            <p:nvPr/>
          </p:nvCxnSpPr>
          <p:spPr>
            <a:xfrm flipH="1">
              <a:off x="6009597" y="2644863"/>
              <a:ext cx="714900" cy="398100"/>
            </a:xfrm>
            <a:prstGeom prst="straightConnector1">
              <a:avLst/>
            </a:prstGeom>
            <a:noFill/>
            <a:ln w="15875" cap="flat" cmpd="sng">
              <a:solidFill>
                <a:schemeClr val="dk1"/>
              </a:solidFill>
              <a:prstDash val="solid"/>
              <a:miter lim="800000"/>
              <a:headEnd type="none" w="sm" len="sm"/>
              <a:tailEnd type="none" w="sm" len="sm"/>
            </a:ln>
          </p:spPr>
        </p:cxnSp>
        <p:cxnSp>
          <p:nvCxnSpPr>
            <p:cNvPr id="595" name="Google Shape;595;p20"/>
            <p:cNvCxnSpPr>
              <a:stCxn id="556" idx="0"/>
              <a:endCxn id="557" idx="3"/>
            </p:cNvCxnSpPr>
            <p:nvPr/>
          </p:nvCxnSpPr>
          <p:spPr>
            <a:xfrm rot="10800000" flipH="1">
              <a:off x="7008876" y="2864136"/>
              <a:ext cx="66600" cy="281400"/>
            </a:xfrm>
            <a:prstGeom prst="straightConnector1">
              <a:avLst/>
            </a:prstGeom>
            <a:noFill/>
            <a:ln w="15875" cap="flat" cmpd="sng">
              <a:solidFill>
                <a:schemeClr val="dk1"/>
              </a:solidFill>
              <a:prstDash val="solid"/>
              <a:miter lim="800000"/>
              <a:headEnd type="none" w="sm" len="sm"/>
              <a:tailEnd type="none" w="sm" len="sm"/>
            </a:ln>
          </p:spPr>
        </p:cxnSp>
        <p:cxnSp>
          <p:nvCxnSpPr>
            <p:cNvPr id="596" name="Google Shape;596;p20"/>
            <p:cNvCxnSpPr>
              <a:endCxn id="553" idx="4"/>
            </p:cNvCxnSpPr>
            <p:nvPr/>
          </p:nvCxnSpPr>
          <p:spPr>
            <a:xfrm rot="10800000">
              <a:off x="6789420" y="2688336"/>
              <a:ext cx="158100" cy="472500"/>
            </a:xfrm>
            <a:prstGeom prst="straightConnector1">
              <a:avLst/>
            </a:prstGeom>
            <a:noFill/>
            <a:ln w="15875" cap="flat" cmpd="sng">
              <a:solidFill>
                <a:schemeClr val="dk1"/>
              </a:solidFill>
              <a:prstDash val="solid"/>
              <a:miter lim="800000"/>
              <a:headEnd type="none" w="sm" len="sm"/>
              <a:tailEnd type="none" w="sm" len="sm"/>
            </a:ln>
          </p:spPr>
        </p:cxnSp>
        <p:cxnSp>
          <p:nvCxnSpPr>
            <p:cNvPr id="597" name="Google Shape;597;p20"/>
            <p:cNvCxnSpPr>
              <a:endCxn id="555" idx="3"/>
            </p:cNvCxnSpPr>
            <p:nvPr/>
          </p:nvCxnSpPr>
          <p:spPr>
            <a:xfrm rot="10800000" flipH="1">
              <a:off x="7001199" y="2342853"/>
              <a:ext cx="101700" cy="825600"/>
            </a:xfrm>
            <a:prstGeom prst="straightConnector1">
              <a:avLst/>
            </a:prstGeom>
            <a:noFill/>
            <a:ln w="15875" cap="flat" cmpd="sng">
              <a:solidFill>
                <a:schemeClr val="dk1"/>
              </a:solidFill>
              <a:prstDash val="solid"/>
              <a:miter lim="800000"/>
              <a:headEnd type="none" w="sm" len="sm"/>
              <a:tailEnd type="none" w="sm" len="sm"/>
            </a:ln>
          </p:spPr>
        </p:cxnSp>
        <p:cxnSp>
          <p:nvCxnSpPr>
            <p:cNvPr id="598" name="Google Shape;598;p20"/>
            <p:cNvCxnSpPr>
              <a:endCxn id="554" idx="5"/>
            </p:cNvCxnSpPr>
            <p:nvPr/>
          </p:nvCxnSpPr>
          <p:spPr>
            <a:xfrm rot="10800000">
              <a:off x="6695397" y="2251413"/>
              <a:ext cx="252000" cy="924900"/>
            </a:xfrm>
            <a:prstGeom prst="straightConnector1">
              <a:avLst/>
            </a:prstGeom>
            <a:noFill/>
            <a:ln w="15875" cap="flat" cmpd="sng">
              <a:solidFill>
                <a:schemeClr val="dk1"/>
              </a:solidFill>
              <a:prstDash val="solid"/>
              <a:miter lim="800000"/>
              <a:headEnd type="none" w="sm" len="sm"/>
              <a:tailEnd type="none" w="sm" len="sm"/>
            </a:ln>
          </p:spPr>
        </p:cxnSp>
        <p:cxnSp>
          <p:nvCxnSpPr>
            <p:cNvPr id="599" name="Google Shape;599;p20"/>
            <p:cNvCxnSpPr>
              <a:stCxn id="549" idx="5"/>
            </p:cNvCxnSpPr>
            <p:nvPr/>
          </p:nvCxnSpPr>
          <p:spPr>
            <a:xfrm>
              <a:off x="5131773" y="2105109"/>
              <a:ext cx="699900" cy="354300"/>
            </a:xfrm>
            <a:prstGeom prst="straightConnector1">
              <a:avLst/>
            </a:prstGeom>
            <a:noFill/>
            <a:ln w="15875" cap="flat" cmpd="sng">
              <a:solidFill>
                <a:schemeClr val="dk1"/>
              </a:solidFill>
              <a:prstDash val="solid"/>
              <a:miter lim="800000"/>
              <a:headEnd type="none" w="sm" len="sm"/>
              <a:tailEnd type="none" w="sm" len="sm"/>
            </a:ln>
          </p:spPr>
        </p:cxnSp>
        <p:cxnSp>
          <p:nvCxnSpPr>
            <p:cNvPr id="600" name="Google Shape;600;p20"/>
            <p:cNvCxnSpPr>
              <a:endCxn id="554" idx="2"/>
            </p:cNvCxnSpPr>
            <p:nvPr/>
          </p:nvCxnSpPr>
          <p:spPr>
            <a:xfrm rot="10800000" flipH="1">
              <a:off x="5977104" y="2189988"/>
              <a:ext cx="570000" cy="261000"/>
            </a:xfrm>
            <a:prstGeom prst="straightConnector1">
              <a:avLst/>
            </a:prstGeom>
            <a:noFill/>
            <a:ln w="15875" cap="flat" cmpd="sng">
              <a:solidFill>
                <a:schemeClr val="dk1"/>
              </a:solidFill>
              <a:prstDash val="solid"/>
              <a:miter lim="800000"/>
              <a:headEnd type="none" w="sm" len="sm"/>
              <a:tailEnd type="none" w="sm" len="sm"/>
            </a:ln>
          </p:spPr>
        </p:cxnSp>
        <p:cxnSp>
          <p:nvCxnSpPr>
            <p:cNvPr id="601" name="Google Shape;601;p20"/>
            <p:cNvCxnSpPr>
              <a:endCxn id="553" idx="2"/>
            </p:cNvCxnSpPr>
            <p:nvPr/>
          </p:nvCxnSpPr>
          <p:spPr>
            <a:xfrm>
              <a:off x="5999952" y="2504568"/>
              <a:ext cx="702600" cy="96900"/>
            </a:xfrm>
            <a:prstGeom prst="straightConnector1">
              <a:avLst/>
            </a:prstGeom>
            <a:noFill/>
            <a:ln w="15875" cap="flat" cmpd="sng">
              <a:solidFill>
                <a:schemeClr val="dk1"/>
              </a:solidFill>
              <a:prstDash val="solid"/>
              <a:miter lim="800000"/>
              <a:headEnd type="none" w="sm" len="sm"/>
              <a:tailEnd type="none" w="sm" len="sm"/>
            </a:ln>
          </p:spPr>
        </p:cxnSp>
        <p:cxnSp>
          <p:nvCxnSpPr>
            <p:cNvPr id="602" name="Google Shape;602;p20"/>
            <p:cNvCxnSpPr>
              <a:stCxn id="555" idx="1"/>
            </p:cNvCxnSpPr>
            <p:nvPr/>
          </p:nvCxnSpPr>
          <p:spPr>
            <a:xfrm rot="10800000">
              <a:off x="6718299" y="2205303"/>
              <a:ext cx="384600" cy="14700"/>
            </a:xfrm>
            <a:prstGeom prst="straightConnector1">
              <a:avLst/>
            </a:prstGeom>
            <a:noFill/>
            <a:ln w="15875" cap="flat" cmpd="sng">
              <a:solidFill>
                <a:schemeClr val="dk1"/>
              </a:solidFill>
              <a:prstDash val="solid"/>
              <a:miter lim="800000"/>
              <a:headEnd type="none" w="sm" len="sm"/>
              <a:tailEnd type="none" w="sm" len="sm"/>
            </a:ln>
          </p:spPr>
        </p:cxnSp>
        <p:cxnSp>
          <p:nvCxnSpPr>
            <p:cNvPr id="603" name="Google Shape;603;p20"/>
            <p:cNvCxnSpPr>
              <a:stCxn id="557" idx="1"/>
            </p:cNvCxnSpPr>
            <p:nvPr/>
          </p:nvCxnSpPr>
          <p:spPr>
            <a:xfrm rot="10800000">
              <a:off x="6726267" y="2236011"/>
              <a:ext cx="349200" cy="505200"/>
            </a:xfrm>
            <a:prstGeom prst="straightConnector1">
              <a:avLst/>
            </a:prstGeom>
            <a:noFill/>
            <a:ln w="15875" cap="flat" cmpd="sng">
              <a:solidFill>
                <a:schemeClr val="dk1"/>
              </a:solidFill>
              <a:prstDash val="solid"/>
              <a:miter lim="800000"/>
              <a:headEnd type="none" w="sm" len="sm"/>
              <a:tailEnd type="none" w="sm" len="sm"/>
            </a:ln>
          </p:spPr>
        </p:cxnSp>
        <p:cxnSp>
          <p:nvCxnSpPr>
            <p:cNvPr id="604" name="Google Shape;604;p20"/>
            <p:cNvCxnSpPr>
              <a:stCxn id="553" idx="1"/>
            </p:cNvCxnSpPr>
            <p:nvPr/>
          </p:nvCxnSpPr>
          <p:spPr>
            <a:xfrm rot="10800000">
              <a:off x="6641595" y="2259243"/>
              <a:ext cx="86400" cy="280800"/>
            </a:xfrm>
            <a:prstGeom prst="straightConnector1">
              <a:avLst/>
            </a:prstGeom>
            <a:noFill/>
            <a:ln w="15875" cap="flat" cmpd="sng">
              <a:solidFill>
                <a:schemeClr val="dk1"/>
              </a:solidFill>
              <a:prstDash val="solid"/>
              <a:miter lim="800000"/>
              <a:headEnd type="none" w="sm" len="sm"/>
              <a:tailEnd type="none" w="sm" len="sm"/>
            </a:ln>
          </p:spPr>
        </p:cxnSp>
        <p:cxnSp>
          <p:nvCxnSpPr>
            <p:cNvPr id="605" name="Google Shape;605;p20"/>
            <p:cNvCxnSpPr>
              <a:stCxn id="555" idx="2"/>
            </p:cNvCxnSpPr>
            <p:nvPr/>
          </p:nvCxnSpPr>
          <p:spPr>
            <a:xfrm flipH="1">
              <a:off x="6856656" y="2281428"/>
              <a:ext cx="220800" cy="254400"/>
            </a:xfrm>
            <a:prstGeom prst="straightConnector1">
              <a:avLst/>
            </a:prstGeom>
            <a:noFill/>
            <a:ln w="15875" cap="flat" cmpd="sng">
              <a:solidFill>
                <a:schemeClr val="dk1"/>
              </a:solidFill>
              <a:prstDash val="solid"/>
              <a:miter lim="800000"/>
              <a:headEnd type="none" w="sm" len="sm"/>
              <a:tailEnd type="none" w="sm" len="sm"/>
            </a:ln>
          </p:spPr>
        </p:cxnSp>
        <p:cxnSp>
          <p:nvCxnSpPr>
            <p:cNvPr id="606" name="Google Shape;606;p20"/>
            <p:cNvCxnSpPr>
              <a:stCxn id="557" idx="2"/>
            </p:cNvCxnSpPr>
            <p:nvPr/>
          </p:nvCxnSpPr>
          <p:spPr>
            <a:xfrm rot="10800000">
              <a:off x="6856824" y="2635536"/>
              <a:ext cx="193200" cy="167100"/>
            </a:xfrm>
            <a:prstGeom prst="straightConnector1">
              <a:avLst/>
            </a:prstGeom>
            <a:noFill/>
            <a:ln w="15875" cap="flat" cmpd="sng">
              <a:solidFill>
                <a:schemeClr val="dk1"/>
              </a:solidFill>
              <a:prstDash val="solid"/>
              <a:miter lim="800000"/>
              <a:headEnd type="none" w="sm" len="sm"/>
              <a:tailEnd type="none" w="sm" len="sm"/>
            </a:ln>
          </p:spPr>
        </p:cxnSp>
        <p:cxnSp>
          <p:nvCxnSpPr>
            <p:cNvPr id="607" name="Google Shape;607;p20"/>
            <p:cNvCxnSpPr>
              <a:stCxn id="557" idx="0"/>
            </p:cNvCxnSpPr>
            <p:nvPr/>
          </p:nvCxnSpPr>
          <p:spPr>
            <a:xfrm rot="10800000" flipH="1">
              <a:off x="7136892" y="2381268"/>
              <a:ext cx="35100" cy="334500"/>
            </a:xfrm>
            <a:prstGeom prst="straightConnector1">
              <a:avLst/>
            </a:prstGeom>
            <a:noFill/>
            <a:ln w="15875" cap="flat" cmpd="sng">
              <a:solidFill>
                <a:schemeClr val="dk1"/>
              </a:solidFill>
              <a:prstDash val="solid"/>
              <a:miter lim="800000"/>
              <a:headEnd type="none" w="sm" len="sm"/>
              <a:tailEnd type="none" w="sm" len="sm"/>
            </a:ln>
          </p:spPr>
        </p:cxnSp>
        <p:sp>
          <p:nvSpPr>
            <p:cNvPr id="608" name="Google Shape;608;p20"/>
            <p:cNvSpPr/>
            <p:nvPr/>
          </p:nvSpPr>
          <p:spPr>
            <a:xfrm>
              <a:off x="3271101" y="1291471"/>
              <a:ext cx="2070422" cy="1683571"/>
            </a:xfrm>
            <a:prstGeom prst="ellipse">
              <a:avLst/>
            </a:prstGeom>
            <a:solidFill>
              <a:srgbClr val="7030A0">
                <a:alpha val="2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9" name="Google Shape;609;p20"/>
            <p:cNvSpPr/>
            <p:nvPr/>
          </p:nvSpPr>
          <p:spPr>
            <a:xfrm rot="-681485">
              <a:off x="4524866" y="2832017"/>
              <a:ext cx="1437321" cy="2107627"/>
            </a:xfrm>
            <a:prstGeom prst="ellipse">
              <a:avLst/>
            </a:prstGeom>
            <a:solidFill>
              <a:schemeClr val="accent5">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20"/>
            <p:cNvSpPr/>
            <p:nvPr/>
          </p:nvSpPr>
          <p:spPr>
            <a:xfrm>
              <a:off x="5568697" y="1879195"/>
              <a:ext cx="2070422" cy="1698763"/>
            </a:xfrm>
            <a:prstGeom prst="ellipse">
              <a:avLst/>
            </a:prstGeom>
            <a:solidFill>
              <a:srgbClr val="548135">
                <a:alpha val="2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1" name="Google Shape;611;p20"/>
            <p:cNvPicPr preferRelativeResize="0"/>
            <p:nvPr/>
          </p:nvPicPr>
          <p:blipFill rotWithShape="1">
            <a:blip r:embed="rId4">
              <a:alphaModFix/>
            </a:blip>
            <a:srcRect r="9801"/>
            <a:stretch/>
          </p:blipFill>
          <p:spPr>
            <a:xfrm>
              <a:off x="2006841" y="2605474"/>
              <a:ext cx="538396" cy="952500"/>
            </a:xfrm>
            <a:prstGeom prst="rect">
              <a:avLst/>
            </a:prstGeom>
            <a:noFill/>
            <a:ln>
              <a:noFill/>
            </a:ln>
          </p:spPr>
        </p:pic>
      </p:grpSp>
      <p:sp>
        <p:nvSpPr>
          <p:cNvPr id="2" name="Todays talk">
            <a:extLst>
              <a:ext uri="{FF2B5EF4-FFF2-40B4-BE49-F238E27FC236}">
                <a16:creationId xmlns:a16="http://schemas.microsoft.com/office/drawing/2014/main" id="{6AA0BAD7-AAC7-23C5-8D1D-8EFBD870798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7" name="Google Shape;617;p21"/>
          <p:cNvSpPr txBox="1"/>
          <p:nvPr/>
        </p:nvSpPr>
        <p:spPr>
          <a:xfrm>
            <a:off x="132080" y="1216052"/>
            <a:ext cx="11927840" cy="5517515"/>
          </a:xfrm>
          <a:prstGeom prst="rect">
            <a:avLst/>
          </a:prstGeom>
          <a:noFill/>
          <a:ln>
            <a:noFill/>
          </a:ln>
        </p:spPr>
        <p:txBody>
          <a:bodyPr spcFirstLastPara="1" wrap="square" lIns="91425" tIns="45700" rIns="91425" bIns="45700" anchor="t" anchorCtr="0">
            <a:normAutofit/>
          </a:bodyPr>
          <a:lstStyle/>
          <a:p>
            <a:pPr marL="596900" marR="0" lvl="0" indent="-457200" algn="l" rtl="0">
              <a:lnSpc>
                <a:spcPct val="90000"/>
              </a:lnSpc>
              <a:spcBef>
                <a:spcPts val="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Graph-based clustering is based on </a:t>
            </a:r>
            <a:r>
              <a:rPr lang="en-US" sz="2800" b="1" u="sng" dirty="0">
                <a:solidFill>
                  <a:schemeClr val="dk1"/>
                </a:solidFill>
                <a:latin typeface="Avenir"/>
                <a:ea typeface="Avenir"/>
                <a:cs typeface="Avenir"/>
                <a:sym typeface="Avenir"/>
              </a:rPr>
              <a:t>community detection</a:t>
            </a:r>
            <a:r>
              <a:rPr lang="en-US" sz="2800" b="1" dirty="0">
                <a:solidFill>
                  <a:schemeClr val="dk1"/>
                </a:solidFill>
                <a:latin typeface="Avenir"/>
                <a:ea typeface="Avenir"/>
                <a:cs typeface="Avenir"/>
                <a:sym typeface="Avenir"/>
              </a:rPr>
              <a:t>.</a:t>
            </a:r>
            <a:endParaRPr sz="2800" dirty="0">
              <a:solidFill>
                <a:schemeClr val="dk1"/>
              </a:solidFill>
              <a:latin typeface="Avenir"/>
              <a:ea typeface="Avenir"/>
              <a:cs typeface="Avenir"/>
              <a:sym typeface="Avenir"/>
            </a:endParaRPr>
          </a:p>
          <a:p>
            <a:pPr marL="596900" marR="0" lvl="0" indent="-4572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Many different algorithms for community detection:</a:t>
            </a:r>
            <a:endParaRPr dirty="0"/>
          </a:p>
          <a:p>
            <a:pPr marL="1054100" marR="0" lvl="1" indent="-457200" algn="l" rtl="0">
              <a:lnSpc>
                <a:spcPct val="90000"/>
              </a:lnSpc>
              <a:spcBef>
                <a:spcPts val="500"/>
              </a:spcBef>
              <a:spcAft>
                <a:spcPts val="0"/>
              </a:spcAft>
              <a:buClr>
                <a:schemeClr val="dk1"/>
              </a:buClr>
              <a:buSzPts val="2400"/>
              <a:buFont typeface="NTR"/>
              <a:buChar char="-"/>
            </a:pPr>
            <a:r>
              <a:rPr lang="en-US" sz="2400" b="0" i="0" u="none" strike="noStrike" cap="none" dirty="0">
                <a:solidFill>
                  <a:schemeClr val="dk1"/>
                </a:solidFill>
                <a:latin typeface="Avenir"/>
                <a:ea typeface="Avenir"/>
                <a:cs typeface="Avenir"/>
                <a:sym typeface="Avenir"/>
              </a:rPr>
              <a:t>Louvain (heuristic), </a:t>
            </a:r>
            <a:r>
              <a:rPr lang="en-US" sz="2400" b="0" i="0" u="none" strike="noStrike" cap="none" dirty="0" err="1">
                <a:solidFill>
                  <a:schemeClr val="dk1"/>
                </a:solidFill>
                <a:latin typeface="Avenir"/>
                <a:ea typeface="Avenir"/>
                <a:cs typeface="Avenir"/>
                <a:sym typeface="Avenir"/>
              </a:rPr>
              <a:t>Infomap</a:t>
            </a:r>
            <a:r>
              <a:rPr lang="en-US" sz="2400" b="0" i="0" u="none" strike="noStrike" cap="none" dirty="0">
                <a:solidFill>
                  <a:schemeClr val="dk1"/>
                </a:solidFill>
                <a:latin typeface="Avenir"/>
                <a:ea typeface="Avenir"/>
                <a:cs typeface="Avenir"/>
                <a:sym typeface="Avenir"/>
              </a:rPr>
              <a:t>, </a:t>
            </a:r>
            <a:r>
              <a:rPr lang="en-US" sz="2400" b="0" i="0" u="none" strike="noStrike" cap="none" dirty="0" err="1">
                <a:solidFill>
                  <a:schemeClr val="dk1"/>
                </a:solidFill>
                <a:latin typeface="Avenir"/>
                <a:ea typeface="Avenir"/>
                <a:cs typeface="Avenir"/>
                <a:sym typeface="Avenir"/>
              </a:rPr>
              <a:t>Walktrap</a:t>
            </a:r>
            <a:r>
              <a:rPr lang="en-US" sz="2400" b="0" i="0" u="none" strike="noStrike" cap="none" dirty="0">
                <a:solidFill>
                  <a:schemeClr val="dk1"/>
                </a:solidFill>
                <a:latin typeface="Avenir"/>
                <a:ea typeface="Avenir"/>
                <a:cs typeface="Avenir"/>
                <a:sym typeface="Avenir"/>
              </a:rPr>
              <a:t> </a:t>
            </a:r>
            <a:endParaRPr dirty="0"/>
          </a:p>
          <a:p>
            <a:pPr marL="596900" marR="0" lvl="0" indent="-4572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Avenir"/>
                <a:ea typeface="Avenir"/>
                <a:cs typeface="Avenir"/>
                <a:sym typeface="Avenir"/>
              </a:rPr>
              <a:t>Most of them are based on </a:t>
            </a:r>
            <a:r>
              <a:rPr lang="en-US" sz="2800" u="sng" dirty="0">
                <a:solidFill>
                  <a:schemeClr val="dk1"/>
                </a:solidFill>
                <a:latin typeface="Avenir"/>
                <a:ea typeface="Avenir"/>
                <a:cs typeface="Avenir"/>
                <a:sym typeface="Avenir"/>
              </a:rPr>
              <a:t>modularity</a:t>
            </a:r>
            <a:r>
              <a:rPr lang="en-US" sz="2800" dirty="0">
                <a:solidFill>
                  <a:schemeClr val="dk1"/>
                </a:solidFill>
                <a:latin typeface="Avenir"/>
                <a:ea typeface="Avenir"/>
                <a:cs typeface="Avenir"/>
                <a:sym typeface="Avenir"/>
              </a:rPr>
              <a:t> maximization</a:t>
            </a:r>
            <a:endParaRPr dirty="0"/>
          </a:p>
        </p:txBody>
      </p:sp>
      <p:pic>
        <p:nvPicPr>
          <p:cNvPr id="618" name="Google Shape;618;p21"/>
          <p:cNvPicPr preferRelativeResize="0"/>
          <p:nvPr/>
        </p:nvPicPr>
        <p:blipFill rotWithShape="1">
          <a:blip r:embed="rId3">
            <a:alphaModFix/>
          </a:blip>
          <a:srcRect/>
          <a:stretch/>
        </p:blipFill>
        <p:spPr>
          <a:xfrm>
            <a:off x="5086350" y="3056119"/>
            <a:ext cx="6184591" cy="3801881"/>
          </a:xfrm>
          <a:prstGeom prst="rect">
            <a:avLst/>
          </a:prstGeom>
          <a:noFill/>
          <a:ln>
            <a:noFill/>
          </a:ln>
        </p:spPr>
      </p:pic>
      <p:sp>
        <p:nvSpPr>
          <p:cNvPr id="2" name="Todays talk">
            <a:extLst>
              <a:ext uri="{FF2B5EF4-FFF2-40B4-BE49-F238E27FC236}">
                <a16:creationId xmlns:a16="http://schemas.microsoft.com/office/drawing/2014/main" id="{3746352F-F403-D65F-B9EA-993FB13FD89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Clustering in KNN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bg1">
                    <a:lumMod val="50000"/>
                  </a:schemeClr>
                </a:solidFill>
                <a:latin typeface="Avenir Book" charset="0"/>
                <a:ea typeface="Avenir Book" charset="0"/>
                <a:cs typeface="Avenir Book" charset="0"/>
              </a:rPr>
              <a:t>2a. Dimensionality reduction + embeddings.</a:t>
            </a:r>
          </a:p>
          <a:p>
            <a:pPr marL="0" indent="0">
              <a:buNone/>
            </a:pPr>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2b. Clustering.</a:t>
            </a:r>
          </a:p>
          <a:p>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2c. Marker genes and differential expression.</a:t>
            </a:r>
          </a:p>
          <a:p>
            <a:endParaRPr lang="en-US" sz="2400" dirty="0">
              <a:solidFill>
                <a:schemeClr val="tx1"/>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cell annotation</a:t>
            </a:r>
          </a:p>
        </p:txBody>
      </p:sp>
    </p:spTree>
    <p:extLst>
      <p:ext uri="{BB962C8B-B14F-4D97-AF65-F5344CB8AC3E}">
        <p14:creationId xmlns:p14="http://schemas.microsoft.com/office/powerpoint/2010/main" val="3170939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3" name="Google Shape;636;p23">
            <a:extLst>
              <a:ext uri="{FF2B5EF4-FFF2-40B4-BE49-F238E27FC236}">
                <a16:creationId xmlns:a16="http://schemas.microsoft.com/office/drawing/2014/main" id="{390BCE54-99D2-EA5E-385B-A4022A5AD6AE}"/>
              </a:ext>
            </a:extLst>
          </p:cNvPr>
          <p:cNvSpPr txBox="1">
            <a:spLocks/>
          </p:cNvSpPr>
          <p:nvPr/>
        </p:nvSpPr>
        <p:spPr>
          <a:xfrm>
            <a:off x="132080" y="1289496"/>
            <a:ext cx="11927840" cy="50000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buClr>
                <a:schemeClr val="dk1"/>
              </a:buClr>
              <a:buSzPts val="1400"/>
            </a:pPr>
            <a:r>
              <a:rPr lang="en-US" sz="2400" dirty="0">
                <a:latin typeface="Avenir Book" panose="02000503020000020003" pitchFamily="2" charset="0"/>
              </a:rPr>
              <a:t>In </a:t>
            </a:r>
            <a:r>
              <a:rPr lang="en-US" sz="2400" dirty="0" err="1">
                <a:latin typeface="Avenir Book" panose="02000503020000020003" pitchFamily="2" charset="0"/>
              </a:rPr>
              <a:t>scRNA</a:t>
            </a:r>
            <a:r>
              <a:rPr lang="en-US" sz="2400" dirty="0">
                <a:latin typeface="Avenir Book" panose="02000503020000020003" pitchFamily="2" charset="0"/>
              </a:rPr>
              <a:t>-Seq we often do not have a defined set of experimental conditions. </a:t>
            </a:r>
          </a:p>
          <a:p>
            <a:pPr marL="139700">
              <a:spcBef>
                <a:spcPts val="1800"/>
              </a:spcBef>
              <a:buClr>
                <a:schemeClr val="dk1"/>
              </a:buClr>
              <a:buSzPts val="1400"/>
            </a:pPr>
            <a:r>
              <a:rPr lang="en-US" sz="2400" dirty="0">
                <a:latin typeface="Avenir Book" panose="02000503020000020003" pitchFamily="2" charset="0"/>
              </a:rPr>
              <a:t>Instead, we can perform </a:t>
            </a:r>
            <a:r>
              <a:rPr lang="en-US" sz="2400" b="1" u="sng" dirty="0">
                <a:latin typeface="Avenir Book" panose="02000503020000020003" pitchFamily="2" charset="0"/>
              </a:rPr>
              <a:t>pairwise comparisons</a:t>
            </a:r>
            <a:r>
              <a:rPr lang="en-US" sz="2400" b="1" dirty="0">
                <a:latin typeface="Avenir Book" panose="02000503020000020003" pitchFamily="2" charset="0"/>
              </a:rPr>
              <a:t> </a:t>
            </a:r>
            <a:r>
              <a:rPr lang="en-US" sz="2400" dirty="0">
                <a:latin typeface="Avenir Book" panose="02000503020000020003" pitchFamily="2" charset="0"/>
              </a:rPr>
              <a:t>of gene expression, </a:t>
            </a:r>
            <a:r>
              <a:rPr lang="en-US" sz="2400" b="1" u="sng" dirty="0">
                <a:latin typeface="Avenir Book" panose="02000503020000020003" pitchFamily="2" charset="0"/>
              </a:rPr>
              <a:t>between pairs of cell clusters</a:t>
            </a:r>
            <a:r>
              <a:rPr lang="en-US" sz="2400" dirty="0">
                <a:latin typeface="Avenir Book" panose="02000503020000020003" pitchFamily="2" charset="0"/>
              </a:rPr>
              <a:t>, using some of the following tests: </a:t>
            </a:r>
          </a:p>
          <a:p>
            <a:pPr marL="139700">
              <a:spcBef>
                <a:spcPts val="1800"/>
              </a:spcBef>
              <a:buClr>
                <a:schemeClr val="dk1"/>
              </a:buClr>
              <a:buSzPts val="1400"/>
            </a:pPr>
            <a:endParaRPr lang="en-US" sz="2400" dirty="0">
              <a:latin typeface="Avenir Book" panose="02000503020000020003" pitchFamily="2" charset="0"/>
            </a:endParaRP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Wilcoxon rank sum test </a:t>
            </a: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Student’s t-test </a:t>
            </a: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Wald test in a generalized linear models – depend on a choice of distribution: </a:t>
            </a:r>
            <a:r>
              <a:rPr lang="en-US" sz="2400" dirty="0" err="1">
                <a:latin typeface="Avenir Book" panose="02000503020000020003" pitchFamily="2" charset="0"/>
              </a:rPr>
              <a:t>poisson</a:t>
            </a:r>
            <a:r>
              <a:rPr lang="en-US" sz="2400" dirty="0">
                <a:latin typeface="Avenir Book" panose="02000503020000020003" pitchFamily="2" charset="0"/>
              </a:rPr>
              <a:t> or negative binomial underlying negative binomial distribution. Use only for UMI-based datasets</a:t>
            </a:r>
          </a:p>
          <a:p>
            <a:pPr marL="482600" indent="-342900">
              <a:buClr>
                <a:schemeClr val="dk1"/>
              </a:buClr>
              <a:buSzPts val="1400"/>
              <a:buFont typeface="Arial" panose="020B0604020202020204" pitchFamily="34" charset="0"/>
              <a:buChar char="•"/>
            </a:pPr>
            <a:r>
              <a:rPr lang="en-US" sz="2400" dirty="0">
                <a:latin typeface="Avenir Book" panose="02000503020000020003" pitchFamily="2" charset="0"/>
              </a:rPr>
              <a:t>Others…</a:t>
            </a:r>
          </a:p>
          <a:p>
            <a:pPr marL="482600" indent="-254000">
              <a:buClr>
                <a:schemeClr val="dk1"/>
              </a:buClr>
              <a:buSzPts val="1400"/>
            </a:pPr>
            <a:endParaRPr lang="en-US" sz="2400" dirty="0">
              <a:latin typeface="Avenir Book" panose="02000503020000020003" pitchFamily="2" charset="0"/>
            </a:endParaRPr>
          </a:p>
        </p:txBody>
      </p:sp>
      <p:sp>
        <p:nvSpPr>
          <p:cNvPr id="2" name="Todays talk">
            <a:extLst>
              <a:ext uri="{FF2B5EF4-FFF2-40B4-BE49-F238E27FC236}">
                <a16:creationId xmlns:a16="http://schemas.microsoft.com/office/drawing/2014/main" id="{9E16E9F3-2FC7-A1CA-DF29-67AB772A6B9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Comparing gene expression distributions</a:t>
            </a:r>
          </a:p>
        </p:txBody>
      </p:sp>
    </p:spTree>
    <p:extLst>
      <p:ext uri="{BB962C8B-B14F-4D97-AF65-F5344CB8AC3E}">
        <p14:creationId xmlns:p14="http://schemas.microsoft.com/office/powerpoint/2010/main" val="492643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24"/>
          <p:cNvPicPr preferRelativeResize="0"/>
          <p:nvPr/>
        </p:nvPicPr>
        <p:blipFill rotWithShape="1">
          <a:blip r:embed="rId3">
            <a:alphaModFix/>
          </a:blip>
          <a:srcRect/>
          <a:stretch/>
        </p:blipFill>
        <p:spPr>
          <a:xfrm>
            <a:off x="1524002" y="1011837"/>
            <a:ext cx="4325256" cy="5846163"/>
          </a:xfrm>
          <a:prstGeom prst="rect">
            <a:avLst/>
          </a:prstGeom>
          <a:noFill/>
          <a:ln>
            <a:noFill/>
          </a:ln>
        </p:spPr>
      </p:pic>
      <p:sp>
        <p:nvSpPr>
          <p:cNvPr id="642" name="Google Shape;642;p24"/>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1"/>
                </a:solidFill>
                <a:latin typeface="Avenir"/>
                <a:ea typeface="Avenir"/>
                <a:cs typeface="Avenir"/>
                <a:sym typeface="Avenir"/>
              </a:rPr>
              <a:t>Soneson C. at </a:t>
            </a:r>
            <a:r>
              <a:rPr lang="en-US" sz="1200" i="1">
                <a:solidFill>
                  <a:schemeClr val="dk1"/>
                </a:solidFill>
                <a:latin typeface="Avenir"/>
                <a:ea typeface="Avenir"/>
                <a:cs typeface="Avenir"/>
                <a:sym typeface="Avenir"/>
              </a:rPr>
              <a:t>al. </a:t>
            </a:r>
            <a:r>
              <a:rPr lang="en-US" sz="1200">
                <a:solidFill>
                  <a:schemeClr val="dk1"/>
                </a:solidFill>
                <a:latin typeface="Avenir"/>
                <a:ea typeface="Avenir"/>
                <a:cs typeface="Avenir"/>
                <a:sym typeface="Avenir"/>
              </a:rPr>
              <a:t>(2018) </a:t>
            </a:r>
            <a:r>
              <a:rPr lang="en-US" sz="1200" i="1">
                <a:solidFill>
                  <a:schemeClr val="dk1"/>
                </a:solidFill>
                <a:latin typeface="Avenir"/>
                <a:ea typeface="Avenir"/>
                <a:cs typeface="Avenir"/>
                <a:sym typeface="Avenir"/>
              </a:rPr>
              <a:t>Nature Methods</a:t>
            </a:r>
            <a:r>
              <a:rPr lang="en-US" sz="1200">
                <a:solidFill>
                  <a:schemeClr val="dk1"/>
                </a:solidFill>
                <a:latin typeface="Avenir"/>
                <a:ea typeface="Avenir"/>
                <a:cs typeface="Avenir"/>
                <a:sym typeface="Avenir"/>
              </a:rPr>
              <a:t>. 15: 255-261.</a:t>
            </a:r>
            <a:endParaRPr/>
          </a:p>
        </p:txBody>
      </p:sp>
      <p:sp>
        <p:nvSpPr>
          <p:cNvPr id="643" name="Google Shape;643;p24"/>
          <p:cNvSpPr/>
          <p:nvPr/>
        </p:nvSpPr>
        <p:spPr>
          <a:xfrm>
            <a:off x="6172200" y="1507524"/>
            <a:ext cx="4293000" cy="400359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dirty="0">
                <a:solidFill>
                  <a:schemeClr val="dk1"/>
                </a:solidFill>
                <a:latin typeface="Avenir"/>
                <a:ea typeface="Avenir"/>
                <a:cs typeface="Avenir"/>
                <a:sym typeface="Avenir"/>
              </a:rPr>
              <a:t>There are many ways to test for differential expression!</a:t>
            </a:r>
          </a:p>
          <a:p>
            <a:pPr marL="0" marR="0" lvl="0" indent="0" algn="l" rtl="0">
              <a:spcBef>
                <a:spcPts val="0"/>
              </a:spcBef>
              <a:spcAft>
                <a:spcPts val="0"/>
              </a:spcAft>
              <a:buNone/>
            </a:pPr>
            <a:endParaRPr lang="en-US" sz="2400" dirty="0">
              <a:solidFill>
                <a:schemeClr val="dk1"/>
              </a:solidFill>
              <a:latin typeface="Avenir"/>
              <a:ea typeface="Avenir"/>
              <a:cs typeface="Avenir"/>
              <a:sym typeface="Avenir"/>
            </a:endParaRPr>
          </a:p>
          <a:p>
            <a:pPr marL="0" marR="0" lvl="0" indent="0" algn="l" rtl="0">
              <a:spcBef>
                <a:spcPts val="0"/>
              </a:spcBef>
              <a:spcAft>
                <a:spcPts val="0"/>
              </a:spcAft>
              <a:buNone/>
            </a:pPr>
            <a:r>
              <a:rPr lang="en-US" sz="2400" dirty="0">
                <a:solidFill>
                  <a:schemeClr val="dk1"/>
                </a:solidFill>
                <a:latin typeface="Avenir"/>
                <a:ea typeface="Avenir"/>
                <a:cs typeface="Avenir"/>
                <a:sym typeface="Avenir"/>
              </a:rPr>
              <a:t>It is difficult to establish a ground truth for differential expression in </a:t>
            </a:r>
            <a:r>
              <a:rPr lang="en-US" sz="2400" dirty="0" err="1">
                <a:solidFill>
                  <a:schemeClr val="dk1"/>
                </a:solidFill>
                <a:latin typeface="Avenir"/>
                <a:ea typeface="Avenir"/>
                <a:cs typeface="Avenir"/>
                <a:sym typeface="Avenir"/>
              </a:rPr>
              <a:t>scRNA</a:t>
            </a:r>
            <a:r>
              <a:rPr lang="en-US" sz="2400" dirty="0">
                <a:solidFill>
                  <a:schemeClr val="dk1"/>
                </a:solidFill>
                <a:latin typeface="Avenir"/>
                <a:ea typeface="Avenir"/>
                <a:cs typeface="Avenir"/>
                <a:sym typeface="Avenir"/>
              </a:rPr>
              <a:t>-seq data. Therefore, benchmarking is difficult.</a:t>
            </a:r>
            <a:endParaRPr sz="1800" dirty="0">
              <a:solidFill>
                <a:schemeClr val="dk1"/>
              </a:solidFill>
              <a:latin typeface="Avenir"/>
              <a:ea typeface="Avenir"/>
              <a:cs typeface="Avenir"/>
              <a:sym typeface="Avenir"/>
            </a:endParaRPr>
          </a:p>
        </p:txBody>
      </p:sp>
      <p:sp>
        <p:nvSpPr>
          <p:cNvPr id="2" name="Todays talk">
            <a:extLst>
              <a:ext uri="{FF2B5EF4-FFF2-40B4-BE49-F238E27FC236}">
                <a16:creationId xmlns:a16="http://schemas.microsoft.com/office/drawing/2014/main" id="{6498BA2D-E2A7-69E5-F792-48330742DA0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Differential expression analyses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tx1"/>
                </a:solidFill>
                <a:latin typeface="Avenir Book" charset="0"/>
                <a:ea typeface="Avenir Book" charset="0"/>
                <a:cs typeface="Avenir Book" charset="0"/>
              </a:rPr>
              <a:t>2a. Dimensionality reduction + embeddings.</a:t>
            </a:r>
          </a:p>
          <a:p>
            <a:pPr marL="0" indent="0">
              <a:buNone/>
            </a:pPr>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2b. Clustering.</a:t>
            </a:r>
          </a:p>
          <a:p>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2c. Marker genes and differential expression.</a:t>
            </a:r>
          </a:p>
          <a:p>
            <a:endParaRPr lang="en-US" sz="2400" dirty="0">
              <a:solidFill>
                <a:schemeClr val="tx1"/>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Clustering and cell annotation</a:t>
            </a:r>
          </a:p>
        </p:txBody>
      </p:sp>
    </p:spTree>
    <p:extLst>
      <p:ext uri="{BB962C8B-B14F-4D97-AF65-F5344CB8AC3E}">
        <p14:creationId xmlns:p14="http://schemas.microsoft.com/office/powerpoint/2010/main" val="3826947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25"/>
          <p:cNvPicPr preferRelativeResize="0"/>
          <p:nvPr/>
        </p:nvPicPr>
        <p:blipFill rotWithShape="1">
          <a:blip r:embed="rId3">
            <a:alphaModFix/>
          </a:blip>
          <a:srcRect/>
          <a:stretch/>
        </p:blipFill>
        <p:spPr>
          <a:xfrm>
            <a:off x="1524001" y="1217169"/>
            <a:ext cx="8467451" cy="4515974"/>
          </a:xfrm>
          <a:prstGeom prst="rect">
            <a:avLst/>
          </a:prstGeom>
          <a:noFill/>
          <a:ln>
            <a:noFill/>
          </a:ln>
        </p:spPr>
      </p:pic>
      <p:sp>
        <p:nvSpPr>
          <p:cNvPr id="650" name="Google Shape;650;p25"/>
          <p:cNvSpPr/>
          <p:nvPr/>
        </p:nvSpPr>
        <p:spPr>
          <a:xfrm>
            <a:off x="4783939" y="5733143"/>
            <a:ext cx="241203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Cell clusters</a:t>
            </a:r>
            <a:endParaRPr/>
          </a:p>
        </p:txBody>
      </p:sp>
      <p:sp>
        <p:nvSpPr>
          <p:cNvPr id="651" name="Google Shape;651;p25"/>
          <p:cNvSpPr/>
          <p:nvPr/>
        </p:nvSpPr>
        <p:spPr>
          <a:xfrm rot="-5400000">
            <a:off x="8970102" y="3290490"/>
            <a:ext cx="241203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Genes</a:t>
            </a:r>
            <a:endParaRPr/>
          </a:p>
        </p:txBody>
      </p:sp>
      <p:sp>
        <p:nvSpPr>
          <p:cNvPr id="2" name="Todays talk">
            <a:extLst>
              <a:ext uri="{FF2B5EF4-FFF2-40B4-BE49-F238E27FC236}">
                <a16:creationId xmlns:a16="http://schemas.microsoft.com/office/drawing/2014/main" id="{C0EDE85F-C53A-3532-9992-0B43290A72E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Differential expression analyses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NA-Seq from fresh cells">
            <a:extLst>
              <a:ext uri="{FF2B5EF4-FFF2-40B4-BE49-F238E27FC236}">
                <a16:creationId xmlns:a16="http://schemas.microsoft.com/office/drawing/2014/main" id="{DFE208F4-EA75-919D-7794-0F6EFEB87594}"/>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Differentially expressed genes across biological conditions</a:t>
            </a:r>
            <a:endParaRPr lang="en-US" sz="3200" kern="0" dirty="0"/>
          </a:p>
        </p:txBody>
      </p:sp>
      <p:sp>
        <p:nvSpPr>
          <p:cNvPr id="8" name="TextBox 7">
            <a:extLst>
              <a:ext uri="{FF2B5EF4-FFF2-40B4-BE49-F238E27FC236}">
                <a16:creationId xmlns:a16="http://schemas.microsoft.com/office/drawing/2014/main" id="{059D7183-DCFE-E669-C9B3-BCB755106304}"/>
              </a:ext>
            </a:extLst>
          </p:cNvPr>
          <p:cNvSpPr txBox="1"/>
          <p:nvPr/>
        </p:nvSpPr>
        <p:spPr>
          <a:xfrm>
            <a:off x="0" y="1111522"/>
            <a:ext cx="8369085" cy="5109091"/>
          </a:xfrm>
          <a:prstGeom prst="rect">
            <a:avLst/>
          </a:prstGeom>
          <a:noFill/>
        </p:spPr>
        <p:txBody>
          <a:bodyPr wrap="square">
            <a:spAutoFit/>
          </a:bodyPr>
          <a:lstStyle/>
          <a:p>
            <a:pPr marL="139700" marR="0" lvl="0" indent="0" algn="l" defTabSz="914400" rtl="0" eaLnBrk="0" fontAlgn="base" latinLnBrk="0" hangingPunct="0">
              <a:spcBef>
                <a:spcPts val="0"/>
              </a:spcBef>
              <a:spcAft>
                <a:spcPts val="1800"/>
              </a:spcAft>
              <a:buClrTx/>
              <a:buSzPts val="1400"/>
              <a:buFont typeface="Arial" charset="0"/>
              <a:buNone/>
              <a:tabLst/>
              <a:defRPr/>
            </a:pPr>
            <a:r>
              <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When detecting gene differentially expressed across different biological conditions (e.g. case vs control, treated vs untreated, etc…), what is the replicate? A single cell? A sample?</a:t>
            </a:r>
          </a:p>
          <a:p>
            <a:pPr marL="139700" marR="0" lvl="0" indent="0" algn="l" defTabSz="914400" rtl="0" eaLnBrk="0" fontAlgn="base" latinLnBrk="0" hangingPunct="0">
              <a:spcBef>
                <a:spcPts val="0"/>
              </a:spcBef>
              <a:spcAft>
                <a:spcPts val="1800"/>
              </a:spcAft>
              <a:buClrTx/>
              <a:buSzPts val="1400"/>
              <a:buFont typeface="Arial" charset="0"/>
              <a:buNone/>
              <a:tabLst/>
              <a:defRPr/>
            </a:pP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Treating a single cell as a replicate will lead to false discoveries so treat p-values</a:t>
            </a:r>
            <a:r>
              <a:rPr kumimoji="0" lang="en-GB" sz="2000" b="1" i="0" u="sng"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with care</a:t>
            </a: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GB" sz="2000" b="1" u="sng" kern="1200" dirty="0">
                <a:solidFill>
                  <a:prstClr val="black"/>
                </a:solidFill>
                <a:latin typeface="Arial" panose="020B0604020202020204" pitchFamily="34" charset="0"/>
                <a:ea typeface="+mn-ea"/>
                <a:cs typeface="Arial" panose="020B0604020202020204" pitchFamily="34" charset="0"/>
              </a:rPr>
              <a:t>C</a:t>
            </a:r>
            <a:r>
              <a:rPr kumimoji="0" lang="en-GB" sz="2000" b="1" i="0" u="sng"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onsider</a:t>
            </a: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using </a:t>
            </a:r>
            <a:r>
              <a:rPr kumimoji="0" lang="en-GB" sz="2000" b="1" i="0" u="sng"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pseudobulk</a:t>
            </a:r>
            <a:r>
              <a:rPr kumimoji="0" lang="en-GB"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models or mixed effect models when comparing samples across conditions as an alternative.</a:t>
            </a:r>
          </a:p>
          <a:p>
            <a:pPr marL="425450" marR="0" lvl="0" indent="-285750" algn="l" defTabSz="914400" rtl="0" eaLnBrk="0" fontAlgn="base" latinLnBrk="0" hangingPunct="0">
              <a:lnSpc>
                <a:spcPct val="100000"/>
              </a:lnSpc>
              <a:spcBef>
                <a:spcPts val="0"/>
              </a:spcBef>
              <a:spcAft>
                <a:spcPts val="1800"/>
              </a:spcAft>
              <a:buClrTx/>
              <a:buSzPts val="14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Crowell, Helena L., et al. "Muscat detects subpopulation-specific state transitions from multi-sample multi-condition single-cell transcriptomics data." </a:t>
            </a:r>
            <a:r>
              <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Nature communications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(2020).</a:t>
            </a:r>
          </a:p>
          <a:p>
            <a:pPr marL="425450" marR="0" lvl="0" indent="-285750" algn="l" defTabSz="914400" rtl="0" eaLnBrk="0" fontAlgn="base" latinLnBrk="0" hangingPunct="0">
              <a:lnSpc>
                <a:spcPct val="100000"/>
              </a:lnSpc>
              <a:spcBef>
                <a:spcPts val="0"/>
              </a:spcBef>
              <a:spcAft>
                <a:spcPts val="1800"/>
              </a:spcAft>
              <a:buClrTx/>
              <a:buSzPts val="14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Squair, Jordan W., et al. "Confronting false discoveries in single-cell differential expression." </a:t>
            </a:r>
            <a:r>
              <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Nature communications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(2021).</a:t>
            </a:r>
            <a:endParaRPr kumimoji="0" lang="en-GB"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25450" marR="0" lvl="0" indent="-285750" algn="l" defTabSz="914400" rtl="0" eaLnBrk="0" fontAlgn="base" latinLnBrk="0" hangingPunct="0">
              <a:lnSpc>
                <a:spcPct val="100000"/>
              </a:lnSpc>
              <a:spcBef>
                <a:spcPts val="0"/>
              </a:spcBef>
              <a:spcAft>
                <a:spcPts val="1800"/>
              </a:spcAft>
              <a:buClrTx/>
              <a:buSzPts val="1400"/>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https://</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www.nxn.se</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/valent/2019/2/15/handling-confounded-samples-for-differential-expression-in-scrna-seq-experiments</a:t>
            </a:r>
          </a:p>
        </p:txBody>
      </p:sp>
      <p:pic>
        <p:nvPicPr>
          <p:cNvPr id="9" name="Picture 8">
            <a:extLst>
              <a:ext uri="{FF2B5EF4-FFF2-40B4-BE49-F238E27FC236}">
                <a16:creationId xmlns:a16="http://schemas.microsoft.com/office/drawing/2014/main" id="{6A7EC3F0-F5F6-B704-E7E7-222735A35271}"/>
              </a:ext>
            </a:extLst>
          </p:cNvPr>
          <p:cNvPicPr>
            <a:picLocks noChangeAspect="1"/>
          </p:cNvPicPr>
          <p:nvPr/>
        </p:nvPicPr>
        <p:blipFill>
          <a:blip r:embed="rId2"/>
          <a:stretch>
            <a:fillRect/>
          </a:stretch>
        </p:blipFill>
        <p:spPr>
          <a:xfrm>
            <a:off x="8599621" y="2073457"/>
            <a:ext cx="3592379" cy="4180114"/>
          </a:xfrm>
          <a:prstGeom prst="rect">
            <a:avLst/>
          </a:prstGeom>
        </p:spPr>
      </p:pic>
    </p:spTree>
    <p:extLst>
      <p:ext uri="{BB962C8B-B14F-4D97-AF65-F5344CB8AC3E}">
        <p14:creationId xmlns:p14="http://schemas.microsoft.com/office/powerpoint/2010/main" val="1969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28"/>
          <p:cNvSpPr/>
          <p:nvPr/>
        </p:nvSpPr>
        <p:spPr>
          <a:xfrm>
            <a:off x="7620000" y="6581001"/>
            <a:ext cx="45720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1"/>
                </a:solidFill>
                <a:latin typeface="Avenir"/>
                <a:ea typeface="Avenir"/>
                <a:cs typeface="Avenir"/>
                <a:sym typeface="Avenir"/>
              </a:rPr>
              <a:t>Kiselev C. at </a:t>
            </a:r>
            <a:r>
              <a:rPr lang="en-US" sz="1200" i="1">
                <a:solidFill>
                  <a:schemeClr val="dk1"/>
                </a:solidFill>
                <a:latin typeface="Avenir"/>
                <a:ea typeface="Avenir"/>
                <a:cs typeface="Avenir"/>
                <a:sym typeface="Avenir"/>
              </a:rPr>
              <a:t>al. </a:t>
            </a:r>
            <a:r>
              <a:rPr lang="en-US" sz="1200">
                <a:solidFill>
                  <a:schemeClr val="dk1"/>
                </a:solidFill>
                <a:latin typeface="Avenir"/>
                <a:ea typeface="Avenir"/>
                <a:cs typeface="Avenir"/>
                <a:sym typeface="Avenir"/>
              </a:rPr>
              <a:t>(2019) </a:t>
            </a:r>
            <a:r>
              <a:rPr lang="en-US" sz="1200" i="1">
                <a:solidFill>
                  <a:schemeClr val="dk1"/>
                </a:solidFill>
                <a:latin typeface="Avenir"/>
                <a:ea typeface="Avenir"/>
                <a:cs typeface="Avenir"/>
                <a:sym typeface="Avenir"/>
              </a:rPr>
              <a:t>Nature Reviews Genetics</a:t>
            </a:r>
            <a:r>
              <a:rPr lang="en-US" sz="1200">
                <a:solidFill>
                  <a:schemeClr val="dk1"/>
                </a:solidFill>
                <a:latin typeface="Avenir"/>
                <a:ea typeface="Avenir"/>
                <a:cs typeface="Avenir"/>
                <a:sym typeface="Avenir"/>
              </a:rPr>
              <a:t>. 20: 273-282.</a:t>
            </a:r>
            <a:endParaRPr/>
          </a:p>
        </p:txBody>
      </p:sp>
      <p:sp>
        <p:nvSpPr>
          <p:cNvPr id="679" name="Google Shape;679;p28"/>
          <p:cNvSpPr/>
          <p:nvPr/>
        </p:nvSpPr>
        <p:spPr>
          <a:xfrm>
            <a:off x="1668685" y="897395"/>
            <a:ext cx="342572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Quality control</a:t>
            </a:r>
            <a:endParaRPr sz="1800" b="1" i="0" u="none" strike="noStrike" cap="none">
              <a:solidFill>
                <a:srgbClr val="000000"/>
              </a:solidFill>
              <a:latin typeface="Avenir"/>
              <a:ea typeface="Avenir"/>
              <a:cs typeface="Avenir"/>
              <a:sym typeface="Avenir"/>
            </a:endParaRPr>
          </a:p>
        </p:txBody>
      </p:sp>
      <p:sp>
        <p:nvSpPr>
          <p:cNvPr id="680" name="Google Shape;680;p28"/>
          <p:cNvSpPr/>
          <p:nvPr/>
        </p:nvSpPr>
        <p:spPr>
          <a:xfrm>
            <a:off x="4716465" y="897395"/>
            <a:ext cx="3139741"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Normalization</a:t>
            </a:r>
            <a:endParaRPr/>
          </a:p>
        </p:txBody>
      </p:sp>
      <p:sp>
        <p:nvSpPr>
          <p:cNvPr id="681" name="Google Shape;681;p28"/>
          <p:cNvSpPr/>
          <p:nvPr/>
        </p:nvSpPr>
        <p:spPr>
          <a:xfrm>
            <a:off x="7852231" y="897395"/>
            <a:ext cx="3095302"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Feature selection</a:t>
            </a:r>
            <a:endParaRPr sz="1800" b="1" i="0" u="none" strike="noStrike" cap="none">
              <a:solidFill>
                <a:srgbClr val="000000"/>
              </a:solidFill>
              <a:latin typeface="Avenir"/>
              <a:ea typeface="Avenir"/>
              <a:cs typeface="Avenir"/>
              <a:sym typeface="Avenir"/>
            </a:endParaRPr>
          </a:p>
        </p:txBody>
      </p:sp>
      <p:sp>
        <p:nvSpPr>
          <p:cNvPr id="682" name="Google Shape;682;p28"/>
          <p:cNvSpPr/>
          <p:nvPr/>
        </p:nvSpPr>
        <p:spPr>
          <a:xfrm>
            <a:off x="1901371" y="3909112"/>
            <a:ext cx="2779955"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dirty="0">
                <a:solidFill>
                  <a:srgbClr val="000000"/>
                </a:solidFill>
                <a:latin typeface="Avenir"/>
                <a:ea typeface="Avenir"/>
                <a:cs typeface="Avenir"/>
                <a:sym typeface="Avenir"/>
              </a:rPr>
              <a:t>Dimensional reduction</a:t>
            </a:r>
            <a:endParaRPr dirty="0"/>
          </a:p>
        </p:txBody>
      </p:sp>
      <p:sp>
        <p:nvSpPr>
          <p:cNvPr id="683" name="Google Shape;683;p28"/>
          <p:cNvSpPr/>
          <p:nvPr/>
        </p:nvSpPr>
        <p:spPr>
          <a:xfrm>
            <a:off x="4833255" y="3909112"/>
            <a:ext cx="264662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Cell-cell distances</a:t>
            </a:r>
            <a:endParaRPr/>
          </a:p>
        </p:txBody>
      </p:sp>
      <p:sp>
        <p:nvSpPr>
          <p:cNvPr id="684" name="Google Shape;684;p28"/>
          <p:cNvSpPr/>
          <p:nvPr/>
        </p:nvSpPr>
        <p:spPr>
          <a:xfrm>
            <a:off x="7617298" y="3909112"/>
            <a:ext cx="3660304"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venir"/>
              <a:buNone/>
            </a:pPr>
            <a:r>
              <a:rPr lang="en-US" sz="1800" b="1" i="0" u="none" strike="noStrike" cap="none">
                <a:solidFill>
                  <a:srgbClr val="000000"/>
                </a:solidFill>
                <a:latin typeface="Avenir"/>
                <a:ea typeface="Avenir"/>
                <a:cs typeface="Avenir"/>
                <a:sym typeface="Avenir"/>
              </a:rPr>
              <a:t>Unsupervised clustering</a:t>
            </a:r>
            <a:endParaRPr/>
          </a:p>
        </p:txBody>
      </p:sp>
      <p:sp>
        <p:nvSpPr>
          <p:cNvPr id="685" name="Google Shape;685;p28"/>
          <p:cNvSpPr/>
          <p:nvPr/>
        </p:nvSpPr>
        <p:spPr>
          <a:xfrm>
            <a:off x="4681326" y="1266728"/>
            <a:ext cx="2590331" cy="237327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86" name="Google Shape;686;p28"/>
          <p:cNvSpPr/>
          <p:nvPr/>
        </p:nvSpPr>
        <p:spPr>
          <a:xfrm>
            <a:off x="7881483" y="1322643"/>
            <a:ext cx="2591501" cy="2269886"/>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87" name="Google Shape;687;p28"/>
          <p:cNvSpPr/>
          <p:nvPr/>
        </p:nvSpPr>
        <p:spPr>
          <a:xfrm>
            <a:off x="4253502" y="1930915"/>
            <a:ext cx="840903" cy="52595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88" name="Google Shape;688;p28"/>
          <p:cNvSpPr/>
          <p:nvPr/>
        </p:nvSpPr>
        <p:spPr>
          <a:xfrm>
            <a:off x="7351482" y="2040396"/>
            <a:ext cx="840903" cy="52595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89" name="Google Shape;689;p28"/>
          <p:cNvSpPr/>
          <p:nvPr/>
        </p:nvSpPr>
        <p:spPr>
          <a:xfrm>
            <a:off x="10208205" y="2100264"/>
            <a:ext cx="840903" cy="179835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0" name="Google Shape;690;p28"/>
          <p:cNvSpPr/>
          <p:nvPr/>
        </p:nvSpPr>
        <p:spPr>
          <a:xfrm>
            <a:off x="4412803" y="4987747"/>
            <a:ext cx="840903" cy="52595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1" name="Google Shape;691;p28"/>
          <p:cNvSpPr/>
          <p:nvPr/>
        </p:nvSpPr>
        <p:spPr>
          <a:xfrm>
            <a:off x="1915887" y="4318610"/>
            <a:ext cx="2452916" cy="2269886"/>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2" name="Google Shape;692;p28"/>
          <p:cNvSpPr/>
          <p:nvPr/>
        </p:nvSpPr>
        <p:spPr>
          <a:xfrm>
            <a:off x="4673953" y="4298379"/>
            <a:ext cx="2805928" cy="2427861"/>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3" name="Google Shape;693;p28"/>
          <p:cNvSpPr/>
          <p:nvPr/>
        </p:nvSpPr>
        <p:spPr>
          <a:xfrm>
            <a:off x="8134439" y="4213298"/>
            <a:ext cx="2805928" cy="23967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4" name="Google Shape;694;p28"/>
          <p:cNvSpPr/>
          <p:nvPr/>
        </p:nvSpPr>
        <p:spPr>
          <a:xfrm>
            <a:off x="1103770" y="3713955"/>
            <a:ext cx="840903" cy="179835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5" name="Google Shape;695;p28"/>
          <p:cNvSpPr/>
          <p:nvPr/>
        </p:nvSpPr>
        <p:spPr>
          <a:xfrm>
            <a:off x="7376752" y="4401765"/>
            <a:ext cx="840903" cy="179835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696" name="Google Shape;696;p28"/>
          <p:cNvSpPr/>
          <p:nvPr/>
        </p:nvSpPr>
        <p:spPr>
          <a:xfrm>
            <a:off x="1451435" y="3611877"/>
            <a:ext cx="9826167" cy="26911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200"/>
              <a:buFont typeface="Calibri"/>
              <a:buNone/>
            </a:pPr>
            <a:endParaRPr sz="4200" b="0" i="0" u="none" strike="noStrike" cap="none">
              <a:solidFill>
                <a:srgbClr val="000000"/>
              </a:solidFill>
              <a:latin typeface="Gill Sans"/>
              <a:ea typeface="Gill Sans"/>
              <a:cs typeface="Gill Sans"/>
              <a:sym typeface="Gill Sans"/>
            </a:endParaRPr>
          </a:p>
        </p:txBody>
      </p:sp>
      <p:sp>
        <p:nvSpPr>
          <p:cNvPr id="2" name="Todays talk">
            <a:extLst>
              <a:ext uri="{FF2B5EF4-FFF2-40B4-BE49-F238E27FC236}">
                <a16:creationId xmlns:a16="http://schemas.microsoft.com/office/drawing/2014/main" id="{1DE33236-AA94-6C43-F9BA-558F153032A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 Recap</a:t>
            </a:r>
          </a:p>
        </p:txBody>
      </p:sp>
      <p:pic>
        <p:nvPicPr>
          <p:cNvPr id="3" name="Picture 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969C7397-5267-6742-53E2-EC27F9CE04C5}"/>
              </a:ext>
            </a:extLst>
          </p:cNvPr>
          <p:cNvPicPr>
            <a:picLocks noChangeAspect="1"/>
          </p:cNvPicPr>
          <p:nvPr/>
        </p:nvPicPr>
        <p:blipFill>
          <a:blip r:embed="rId3"/>
          <a:stretch>
            <a:fillRect/>
          </a:stretch>
        </p:blipFill>
        <p:spPr>
          <a:xfrm>
            <a:off x="2075376" y="1248221"/>
            <a:ext cx="8421918" cy="23818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68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
                                          </p:stCondLst>
                                        </p:cTn>
                                        <p:tgtEl>
                                          <p:spTgt spid="68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6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68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68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69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6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6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69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1"/>
                                          </p:stCondLst>
                                        </p:cTn>
                                        <p:tgtEl>
                                          <p:spTgt spid="69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1"/>
                                          </p:stCondLst>
                                        </p:cTn>
                                        <p:tgtEl>
                                          <p:spTgt spid="69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1"/>
                                          </p:stCondLst>
                                        </p:cTn>
                                        <p:tgtEl>
                                          <p:spTgt spid="69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69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1"/>
                                          </p:stCondLst>
                                        </p:cTn>
                                        <p:tgtEl>
                                          <p:spTgt spid="6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bg1">
                    <a:lumMod val="50000"/>
                  </a:schemeClr>
                </a:solidFill>
                <a:latin typeface="Avenir Book" charset="0"/>
                <a:ea typeface="Avenir Book" charset="0"/>
                <a:cs typeface="Avenir Book" charset="0"/>
              </a:rPr>
              <a:t>2a. Dimensionality reduction + embeddings.</a:t>
            </a:r>
          </a:p>
          <a:p>
            <a:pPr marL="0" indent="0">
              <a:buNone/>
            </a:pPr>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2b. Clustering.</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2c. Marker genes and differential expression.</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tx1"/>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cell annotation</a:t>
            </a:r>
          </a:p>
        </p:txBody>
      </p:sp>
    </p:spTree>
    <p:extLst>
      <p:ext uri="{BB962C8B-B14F-4D97-AF65-F5344CB8AC3E}">
        <p14:creationId xmlns:p14="http://schemas.microsoft.com/office/powerpoint/2010/main" val="3876135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B1366-3C23-0543-A659-99E6633BB8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19"/>
          <a:stretch/>
        </p:blipFill>
        <p:spPr>
          <a:xfrm>
            <a:off x="3135392" y="1275031"/>
            <a:ext cx="5620966" cy="5582969"/>
          </a:xfrm>
          <a:prstGeom prst="rect">
            <a:avLst/>
          </a:prstGeom>
        </p:spPr>
      </p:pic>
      <p:sp>
        <p:nvSpPr>
          <p:cNvPr id="5" name="Todays talk">
            <a:extLst>
              <a:ext uri="{FF2B5EF4-FFF2-40B4-BE49-F238E27FC236}">
                <a16:creationId xmlns:a16="http://schemas.microsoft.com/office/drawing/2014/main" id="{4EDCDCA6-5987-1356-1941-58BAE39A909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Cell state annotation</a:t>
            </a:r>
          </a:p>
        </p:txBody>
      </p:sp>
      <p:sp>
        <p:nvSpPr>
          <p:cNvPr id="7" name="TextBox 6">
            <a:extLst>
              <a:ext uri="{FF2B5EF4-FFF2-40B4-BE49-F238E27FC236}">
                <a16:creationId xmlns:a16="http://schemas.microsoft.com/office/drawing/2014/main" id="{EC4DC703-262B-0306-4752-4D9B78B4DE51}"/>
              </a:ext>
            </a:extLst>
          </p:cNvPr>
          <p:cNvSpPr txBox="1"/>
          <p:nvPr/>
        </p:nvSpPr>
        <p:spPr>
          <a:xfrm>
            <a:off x="8352430" y="1362806"/>
            <a:ext cx="3839570" cy="1938992"/>
          </a:xfrm>
          <a:prstGeom prst="rect">
            <a:avLst/>
          </a:prstGeom>
          <a:noFill/>
        </p:spPr>
        <p:txBody>
          <a:bodyPr wrap="square">
            <a:spAutoFit/>
          </a:bodyPr>
          <a:lstStyle/>
          <a:p>
            <a:r>
              <a:rPr lang="en-US" sz="2400" dirty="0">
                <a:latin typeface="Avenir Book" panose="02000503020000020003" pitchFamily="2" charset="0"/>
              </a:rPr>
              <a:t>Cell types are identified by inspecting genes differentially expressed in one cluster relative to other clusters.</a:t>
            </a:r>
          </a:p>
        </p:txBody>
      </p:sp>
      <p:sp>
        <p:nvSpPr>
          <p:cNvPr id="9" name="TextBox 8">
            <a:extLst>
              <a:ext uri="{FF2B5EF4-FFF2-40B4-BE49-F238E27FC236}">
                <a16:creationId xmlns:a16="http://schemas.microsoft.com/office/drawing/2014/main" id="{00425959-DC26-AA65-3ADC-2FC6941E27E8}"/>
              </a:ext>
            </a:extLst>
          </p:cNvPr>
          <p:cNvSpPr txBox="1"/>
          <p:nvPr/>
        </p:nvSpPr>
        <p:spPr>
          <a:xfrm>
            <a:off x="209624" y="1366334"/>
            <a:ext cx="3120430" cy="2739211"/>
          </a:xfrm>
          <a:prstGeom prst="rect">
            <a:avLst/>
          </a:prstGeom>
          <a:noFill/>
        </p:spPr>
        <p:txBody>
          <a:bodyPr wrap="square" rtlCol="0">
            <a:spAutoFit/>
          </a:bodyPr>
          <a:lstStyle/>
          <a:p>
            <a:r>
              <a:rPr lang="en-US" sz="2400" dirty="0">
                <a:latin typeface="Avenir Book" panose="02000503020000020003" pitchFamily="2" charset="0"/>
              </a:rPr>
              <a:t>500K immune cells collected from healthy humans. </a:t>
            </a:r>
          </a:p>
          <a:p>
            <a:pPr marL="342900" indent="-342900">
              <a:buFont typeface="Arial" panose="020B0604020202020204" pitchFamily="34" charset="0"/>
              <a:buChar char="•"/>
            </a:pPr>
            <a:r>
              <a:rPr lang="en-US" sz="2000" dirty="0">
                <a:latin typeface="Avenir Book" panose="02000503020000020003" pitchFamily="2" charset="0"/>
              </a:rPr>
              <a:t>Immune cells are colored by their cluster identity and visualized in a </a:t>
            </a:r>
            <a:r>
              <a:rPr lang="en-US" sz="2000" dirty="0" err="1">
                <a:latin typeface="Avenir Book" panose="02000503020000020003" pitchFamily="2" charset="0"/>
              </a:rPr>
              <a:t>tSNE</a:t>
            </a:r>
            <a:r>
              <a:rPr lang="en-US" sz="2000" dirty="0">
                <a:latin typeface="Avenir Book" panose="02000503020000020003" pitchFamily="2" charset="0"/>
              </a:rPr>
              <a:t> embedding.</a:t>
            </a:r>
          </a:p>
        </p:txBody>
      </p:sp>
    </p:spTree>
    <p:extLst>
      <p:ext uri="{BB962C8B-B14F-4D97-AF65-F5344CB8AC3E}">
        <p14:creationId xmlns:p14="http://schemas.microsoft.com/office/powerpoint/2010/main" val="50674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8FBF8-489A-BF4E-84FA-1C718A9B5D1B}"/>
              </a:ext>
            </a:extLst>
          </p:cNvPr>
          <p:cNvSpPr>
            <a:spLocks noGrp="1"/>
          </p:cNvSpPr>
          <p:nvPr>
            <p:ph type="body" idx="1"/>
          </p:nvPr>
        </p:nvSpPr>
        <p:spPr/>
        <p:txBody>
          <a:bodyPr/>
          <a:lstStyle/>
          <a:p>
            <a:r>
              <a:rPr lang="en-US" dirty="0">
                <a:latin typeface="Avenir Book" panose="02000503020000020003" pitchFamily="2" charset="0"/>
              </a:rPr>
              <a:t>Cells exist along multiple continuums</a:t>
            </a:r>
          </a:p>
          <a:p>
            <a:pPr lvl="1"/>
            <a:r>
              <a:rPr lang="en-US" sz="1867" dirty="0">
                <a:latin typeface="Avenir Book" panose="02000503020000020003" pitchFamily="2" charset="0"/>
              </a:rPr>
              <a:t>Ex. Differentiation, inflammatory response, anti-viral response, EMT transition</a:t>
            </a:r>
          </a:p>
          <a:p>
            <a:r>
              <a:rPr lang="en-US" dirty="0">
                <a:latin typeface="Avenir Book" panose="02000503020000020003" pitchFamily="2" charset="0"/>
              </a:rPr>
              <a:t>Conventional profiling techniques puts cells into “buckets”</a:t>
            </a:r>
          </a:p>
          <a:p>
            <a:r>
              <a:rPr lang="en-US" dirty="0">
                <a:latin typeface="Avenir Book" panose="02000503020000020003" pitchFamily="2" charset="0"/>
              </a:rPr>
              <a:t>Unbiased approaches allows us to appreciate how cell types/states relate to each other along a spectrum</a:t>
            </a:r>
          </a:p>
          <a:p>
            <a:r>
              <a:rPr lang="en-US" dirty="0">
                <a:latin typeface="Avenir Book" panose="02000503020000020003" pitchFamily="2" charset="0"/>
              </a:rPr>
              <a:t>We have a hard time conceptualizing this spectrum—so we need to annotate cells similarly to conventional techniques</a:t>
            </a:r>
          </a:p>
          <a:p>
            <a:pPr lvl="1"/>
            <a:r>
              <a:rPr lang="en-US" sz="1867" dirty="0">
                <a:latin typeface="Avenir Book" panose="02000503020000020003" pitchFamily="2" charset="0"/>
              </a:rPr>
              <a:t>Usually with a bit more nuance in determining cell states</a:t>
            </a:r>
          </a:p>
        </p:txBody>
      </p:sp>
      <p:pic>
        <p:nvPicPr>
          <p:cNvPr id="7" name="Content Placeholder 7">
            <a:extLst>
              <a:ext uri="{FF2B5EF4-FFF2-40B4-BE49-F238E27FC236}">
                <a16:creationId xmlns:a16="http://schemas.microsoft.com/office/drawing/2014/main" id="{CEC1783B-C8EE-7341-8274-D041139D22E5}"/>
              </a:ext>
            </a:extLst>
          </p:cNvPr>
          <p:cNvPicPr>
            <a:picLocks noChangeAspect="1"/>
          </p:cNvPicPr>
          <p:nvPr/>
        </p:nvPicPr>
        <p:blipFill>
          <a:blip r:embed="rId2"/>
          <a:stretch>
            <a:fillRect/>
          </a:stretch>
        </p:blipFill>
        <p:spPr>
          <a:xfrm>
            <a:off x="3481951" y="4409150"/>
            <a:ext cx="5228096" cy="1828800"/>
          </a:xfrm>
          <a:prstGeom prst="rect">
            <a:avLst/>
          </a:prstGeom>
          <a:noFill/>
        </p:spPr>
      </p:pic>
      <p:sp>
        <p:nvSpPr>
          <p:cNvPr id="8" name="scRNA-Seq from fresh cells">
            <a:extLst>
              <a:ext uri="{FF2B5EF4-FFF2-40B4-BE49-F238E27FC236}">
                <a16:creationId xmlns:a16="http://schemas.microsoft.com/office/drawing/2014/main" id="{149D381D-B0AE-0212-1C6F-FDB561E20EC9}"/>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What are we actually annotating?</a:t>
            </a:r>
          </a:p>
        </p:txBody>
      </p:sp>
    </p:spTree>
    <p:extLst>
      <p:ext uri="{BB962C8B-B14F-4D97-AF65-F5344CB8AC3E}">
        <p14:creationId xmlns:p14="http://schemas.microsoft.com/office/powerpoint/2010/main" val="2837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13D4B8-6E9F-754D-82AE-1B9DDD2C9F17}"/>
              </a:ext>
            </a:extLst>
          </p:cNvPr>
          <p:cNvSpPr>
            <a:spLocks noGrp="1"/>
          </p:cNvSpPr>
          <p:nvPr>
            <p:ph type="body" idx="1"/>
          </p:nvPr>
        </p:nvSpPr>
        <p:spPr/>
        <p:txBody>
          <a:bodyPr/>
          <a:lstStyle/>
          <a:p>
            <a:r>
              <a:rPr lang="en-US" dirty="0">
                <a:latin typeface="Avenir Book" panose="02000503020000020003" pitchFamily="2" charset="0"/>
              </a:rPr>
              <a:t>Annotating cells in single-cell gene expression data is a challenge!</a:t>
            </a:r>
          </a:p>
          <a:p>
            <a:pPr lvl="1"/>
            <a:r>
              <a:rPr lang="en-US" dirty="0">
                <a:latin typeface="Avenir Book" panose="02000503020000020003" pitchFamily="2" charset="0"/>
              </a:rPr>
              <a:t>-What’s a cell type?</a:t>
            </a:r>
          </a:p>
          <a:p>
            <a:pPr lvl="1"/>
            <a:r>
              <a:rPr lang="en-US" dirty="0">
                <a:latin typeface="Avenir Book" panose="02000503020000020003" pitchFamily="2" charset="0"/>
              </a:rPr>
              <a:t> 	Gene expression is not discrete but mostly a continuum</a:t>
            </a:r>
          </a:p>
          <a:p>
            <a:pPr lvl="1"/>
            <a:r>
              <a:rPr lang="en-US" dirty="0">
                <a:latin typeface="Avenir Book" panose="02000503020000020003" pitchFamily="2" charset="0"/>
              </a:rPr>
              <a:t>	Gene expression ≠ cellular function </a:t>
            </a:r>
          </a:p>
          <a:p>
            <a:pPr lvl="1"/>
            <a:r>
              <a:rPr lang="en-US" dirty="0">
                <a:latin typeface="Avenir Book" panose="02000503020000020003" pitchFamily="2" charset="0"/>
              </a:rPr>
              <a:t>-Resolution</a:t>
            </a:r>
          </a:p>
          <a:p>
            <a:pPr lvl="1"/>
            <a:r>
              <a:rPr lang="en-US" dirty="0">
                <a:latin typeface="Avenir Book" panose="02000503020000020003" pitchFamily="2" charset="0"/>
              </a:rPr>
              <a:t>	Subsets</a:t>
            </a:r>
          </a:p>
          <a:p>
            <a:pPr lvl="1"/>
            <a:r>
              <a:rPr lang="en-US" dirty="0">
                <a:latin typeface="Avenir Book" panose="02000503020000020003" pitchFamily="2" charset="0"/>
              </a:rPr>
              <a:t>	Phenotypes</a:t>
            </a:r>
          </a:p>
          <a:p>
            <a:pPr lvl="1"/>
            <a:r>
              <a:rPr lang="en-US" dirty="0">
                <a:latin typeface="Avenir Book" panose="02000503020000020003" pitchFamily="2" charset="0"/>
              </a:rPr>
              <a:t>	Differentiation</a:t>
            </a:r>
          </a:p>
          <a:p>
            <a:pPr lvl="1"/>
            <a:endParaRPr lang="en-US" dirty="0">
              <a:latin typeface="Avenir Book" panose="02000503020000020003" pitchFamily="2" charset="0"/>
            </a:endParaRPr>
          </a:p>
        </p:txBody>
      </p:sp>
      <p:sp>
        <p:nvSpPr>
          <p:cNvPr id="6" name="Content Placeholder 5">
            <a:extLst>
              <a:ext uri="{FF2B5EF4-FFF2-40B4-BE49-F238E27FC236}">
                <a16:creationId xmlns:a16="http://schemas.microsoft.com/office/drawing/2014/main" id="{82D64199-9091-754A-8F0A-86D2E2A064A1}"/>
              </a:ext>
            </a:extLst>
          </p:cNvPr>
          <p:cNvSpPr>
            <a:spLocks noGrp="1"/>
          </p:cNvSpPr>
          <p:nvPr>
            <p:ph sz="quarter" idx="13"/>
          </p:nvPr>
        </p:nvSpPr>
        <p:spPr/>
        <p:txBody>
          <a:bodyPr>
            <a:normAutofit/>
          </a:bodyPr>
          <a:lstStyle/>
          <a:p>
            <a:r>
              <a:rPr lang="en-US" dirty="0" err="1">
                <a:latin typeface="Avenir Book" panose="02000503020000020003" pitchFamily="2" charset="0"/>
              </a:rPr>
              <a:t>Seumois</a:t>
            </a:r>
            <a:r>
              <a:rPr lang="en-US" dirty="0">
                <a:latin typeface="Avenir Book" panose="02000503020000020003" pitchFamily="2" charset="0"/>
              </a:rPr>
              <a:t> G, </a:t>
            </a:r>
            <a:r>
              <a:rPr lang="en-US" dirty="0" err="1">
                <a:latin typeface="Avenir Book" panose="02000503020000020003" pitchFamily="2" charset="0"/>
              </a:rPr>
              <a:t>Vijayanand</a:t>
            </a:r>
            <a:r>
              <a:rPr lang="en-US" dirty="0">
                <a:latin typeface="Avenir Book" panose="02000503020000020003" pitchFamily="2" charset="0"/>
              </a:rPr>
              <a:t> P 2019 . </a:t>
            </a:r>
            <a:r>
              <a:rPr lang="en-US" i="1" dirty="0">
                <a:latin typeface="Avenir Book" panose="02000503020000020003" pitchFamily="2" charset="0"/>
              </a:rPr>
              <a:t>J Allergy Clin Immunol</a:t>
            </a:r>
            <a:r>
              <a:rPr lang="en-US" dirty="0">
                <a:latin typeface="Avenir Book" panose="02000503020000020003" pitchFamily="2" charset="0"/>
              </a:rPr>
              <a:t>. </a:t>
            </a:r>
          </a:p>
        </p:txBody>
      </p:sp>
      <p:pic>
        <p:nvPicPr>
          <p:cNvPr id="2050" name="Picture 2" descr="Figure thumbnail gr1">
            <a:extLst>
              <a:ext uri="{FF2B5EF4-FFF2-40B4-BE49-F238E27FC236}">
                <a16:creationId xmlns:a16="http://schemas.microsoft.com/office/drawing/2014/main" id="{DDFB9896-503B-F149-B117-987E108330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764"/>
          <a:stretch/>
        </p:blipFill>
        <p:spPr bwMode="auto">
          <a:xfrm>
            <a:off x="5206396" y="2796418"/>
            <a:ext cx="5921224" cy="2791033"/>
          </a:xfrm>
          <a:prstGeom prst="rect">
            <a:avLst/>
          </a:prstGeom>
          <a:noFill/>
          <a:extLst>
            <a:ext uri="{909E8E84-426E-40DD-AFC4-6F175D3DCCD1}">
              <a14:hiddenFill xmlns:a14="http://schemas.microsoft.com/office/drawing/2010/main">
                <a:solidFill>
                  <a:srgbClr val="FFFFFF"/>
                </a:solidFill>
              </a14:hiddenFill>
            </a:ext>
          </a:extLst>
        </p:spPr>
      </p:pic>
      <p:sp>
        <p:nvSpPr>
          <p:cNvPr id="5" name="scRNA-Seq from fresh cells">
            <a:extLst>
              <a:ext uri="{FF2B5EF4-FFF2-40B4-BE49-F238E27FC236}">
                <a16:creationId xmlns:a16="http://schemas.microsoft.com/office/drawing/2014/main" id="{86F4B26B-2E8F-5427-5F8C-573063842F66}"/>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Biology to your data!</a:t>
            </a:r>
          </a:p>
        </p:txBody>
      </p:sp>
    </p:spTree>
    <p:extLst>
      <p:ext uri="{BB962C8B-B14F-4D97-AF65-F5344CB8AC3E}">
        <p14:creationId xmlns:p14="http://schemas.microsoft.com/office/powerpoint/2010/main" val="3105916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EE65D-10FC-45E7-57AC-F181A5439E02}"/>
              </a:ext>
            </a:extLst>
          </p:cNvPr>
          <p:cNvPicPr>
            <a:picLocks noChangeAspect="1"/>
          </p:cNvPicPr>
          <p:nvPr/>
        </p:nvPicPr>
        <p:blipFill>
          <a:blip r:embed="rId2"/>
          <a:stretch>
            <a:fillRect/>
          </a:stretch>
        </p:blipFill>
        <p:spPr>
          <a:xfrm>
            <a:off x="347294" y="1342785"/>
            <a:ext cx="11497411" cy="5061753"/>
          </a:xfrm>
          <a:prstGeom prst="rect">
            <a:avLst/>
          </a:prstGeom>
        </p:spPr>
      </p:pic>
      <p:sp>
        <p:nvSpPr>
          <p:cNvPr id="3" name="Rectangle 2">
            <a:extLst>
              <a:ext uri="{FF2B5EF4-FFF2-40B4-BE49-F238E27FC236}">
                <a16:creationId xmlns:a16="http://schemas.microsoft.com/office/drawing/2014/main" id="{97716DD8-5A1D-97AB-C7EB-5DF106412C52}"/>
              </a:ext>
            </a:extLst>
          </p:cNvPr>
          <p:cNvSpPr/>
          <p:nvPr/>
        </p:nvSpPr>
        <p:spPr>
          <a:xfrm>
            <a:off x="7620000" y="6404538"/>
            <a:ext cx="4572000" cy="646331"/>
          </a:xfrm>
          <a:prstGeom prst="rect">
            <a:avLst/>
          </a:prstGeom>
        </p:spPr>
        <p:txBody>
          <a:bodyPr>
            <a:spAutoFit/>
          </a:bodyPr>
          <a:lstStyle/>
          <a:p>
            <a:pPr algn="r"/>
            <a:r>
              <a:rPr lang="en-US" sz="1200" dirty="0">
                <a:latin typeface="Avenir" panose="02000503020000020003" pitchFamily="2" charset="0"/>
              </a:rPr>
              <a:t>Clarke, Z. A. at </a:t>
            </a:r>
            <a:r>
              <a:rPr lang="en-US" sz="1200" i="1" dirty="0">
                <a:latin typeface="Avenir" panose="02000503020000020003" pitchFamily="2" charset="0"/>
              </a:rPr>
              <a:t>al. </a:t>
            </a:r>
            <a:r>
              <a:rPr lang="en-US" sz="1200" dirty="0">
                <a:latin typeface="Avenir" panose="02000503020000020003" pitchFamily="2" charset="0"/>
              </a:rPr>
              <a:t>(2021) </a:t>
            </a:r>
            <a:r>
              <a:rPr lang="en-US" sz="1200" i="1" dirty="0">
                <a:latin typeface="Avenir" panose="02000503020000020003" pitchFamily="2" charset="0"/>
              </a:rPr>
              <a:t>Nature Protocols</a:t>
            </a:r>
            <a:r>
              <a:rPr lang="en-US" sz="1200" dirty="0">
                <a:latin typeface="Avenir" panose="02000503020000020003" pitchFamily="2" charset="0"/>
              </a:rPr>
              <a:t>. 16: 2749-2764.</a:t>
            </a:r>
          </a:p>
          <a:p>
            <a:pPr algn="r"/>
            <a:r>
              <a:rPr lang="en-US" sz="1200" dirty="0" err="1">
                <a:latin typeface="Avenir" panose="02000503020000020003" pitchFamily="2" charset="0"/>
              </a:rPr>
              <a:t>Abdelaal</a:t>
            </a:r>
            <a:r>
              <a:rPr lang="en-US" sz="1200" dirty="0">
                <a:latin typeface="Avenir" panose="02000503020000020003" pitchFamily="2" charset="0"/>
              </a:rPr>
              <a:t>, T. et al., (2019</a:t>
            </a:r>
            <a:r>
              <a:rPr lang="en-US" sz="1200" i="1" dirty="0">
                <a:latin typeface="Avenir" panose="02000503020000020003" pitchFamily="2" charset="0"/>
              </a:rPr>
              <a:t>) Genome Biology. </a:t>
            </a:r>
            <a:r>
              <a:rPr lang="en-US" sz="1200" dirty="0">
                <a:latin typeface="Avenir" panose="02000503020000020003" pitchFamily="2" charset="0"/>
              </a:rPr>
              <a:t>20:194.  </a:t>
            </a:r>
          </a:p>
          <a:p>
            <a:pPr algn="r"/>
            <a:endParaRPr lang="en-US" sz="1200" dirty="0">
              <a:latin typeface="Avenir" panose="02000503020000020003" pitchFamily="2" charset="0"/>
            </a:endParaRPr>
          </a:p>
        </p:txBody>
      </p:sp>
      <p:sp>
        <p:nvSpPr>
          <p:cNvPr id="4" name="Todays talk">
            <a:extLst>
              <a:ext uri="{FF2B5EF4-FFF2-40B4-BE49-F238E27FC236}">
                <a16:creationId xmlns:a16="http://schemas.microsoft.com/office/drawing/2014/main" id="{8B888EF2-18F7-2A5E-36EB-3B871D99CBA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How to identify the cell types of clustered cells? </a:t>
            </a:r>
          </a:p>
        </p:txBody>
      </p:sp>
    </p:spTree>
    <p:extLst>
      <p:ext uri="{BB962C8B-B14F-4D97-AF65-F5344CB8AC3E}">
        <p14:creationId xmlns:p14="http://schemas.microsoft.com/office/powerpoint/2010/main" val="606761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r>
              <a:rPr lang="en-US" dirty="0">
                <a:latin typeface="Avenir Book" panose="02000503020000020003" pitchFamily="2" charset="0"/>
              </a:rPr>
              <a:t>Three main approaches to assigning clusters</a:t>
            </a:r>
          </a:p>
          <a:p>
            <a:pPr lvl="1"/>
            <a:r>
              <a:rPr lang="en-US" sz="1867" dirty="0">
                <a:latin typeface="Avenir Book" panose="02000503020000020003" pitchFamily="2" charset="0"/>
              </a:rPr>
              <a:t>Annotating based on known marker genes</a:t>
            </a:r>
          </a:p>
          <a:p>
            <a:pPr lvl="1"/>
            <a:r>
              <a:rPr lang="en-US" sz="1867" dirty="0">
                <a:latin typeface="Avenir Book" panose="02000503020000020003" pitchFamily="2" charset="0"/>
              </a:rPr>
              <a:t>Annotating on differential gene expression</a:t>
            </a:r>
          </a:p>
          <a:p>
            <a:pPr lvl="1"/>
            <a:r>
              <a:rPr lang="en-US" sz="1867" dirty="0">
                <a:latin typeface="Avenir Book" panose="02000503020000020003" pitchFamily="2" charset="0"/>
              </a:rPr>
              <a:t>Annotating on previously reported module scoring</a:t>
            </a:r>
          </a:p>
          <a:p>
            <a:r>
              <a:rPr lang="en-US" dirty="0">
                <a:latin typeface="Avenir Book" panose="02000503020000020003" pitchFamily="2" charset="0"/>
              </a:rPr>
              <a:t>Edge cases</a:t>
            </a:r>
          </a:p>
          <a:p>
            <a:pPr lvl="1"/>
            <a:r>
              <a:rPr lang="en-US" sz="1867" dirty="0">
                <a:latin typeface="Avenir Book" panose="02000503020000020003" pitchFamily="2" charset="0"/>
              </a:rPr>
              <a:t>Doublets</a:t>
            </a:r>
          </a:p>
          <a:p>
            <a:pPr lvl="1"/>
            <a:r>
              <a:rPr lang="en-US" sz="1867" dirty="0">
                <a:latin typeface="Avenir Book" panose="02000503020000020003" pitchFamily="2" charset="0"/>
              </a:rPr>
              <a:t>Low-quality cells</a:t>
            </a:r>
          </a:p>
          <a:p>
            <a:pPr lvl="1"/>
            <a:r>
              <a:rPr lang="en-US" sz="1867" dirty="0">
                <a:latin typeface="Avenir Book" panose="02000503020000020003" pitchFamily="2" charset="0"/>
              </a:rPr>
              <a:t>Host-pathogen annotations</a:t>
            </a:r>
          </a:p>
          <a:p>
            <a:r>
              <a:rPr lang="en-US" dirty="0">
                <a:latin typeface="Avenir Book" panose="02000503020000020003" pitchFamily="2" charset="0"/>
              </a:rPr>
              <a:t>Clustering accuracy</a:t>
            </a:r>
          </a:p>
          <a:p>
            <a:pPr lvl="1"/>
            <a:r>
              <a:rPr lang="en-US" sz="1867" dirty="0">
                <a:latin typeface="Avenir Book" panose="02000503020000020003" pitchFamily="2" charset="0"/>
              </a:rPr>
              <a:t>Over-clustering</a:t>
            </a:r>
          </a:p>
          <a:p>
            <a:pPr lvl="1"/>
            <a:r>
              <a:rPr lang="en-US" sz="1867" dirty="0">
                <a:latin typeface="Avenir Book" panose="02000503020000020003" pitchFamily="2" charset="0"/>
              </a:rPr>
              <a:t>Under-clustering</a:t>
            </a:r>
          </a:p>
          <a:p>
            <a:pPr lvl="1"/>
            <a:r>
              <a:rPr lang="en-US" sz="1867" dirty="0">
                <a:latin typeface="Avenir Book" panose="02000503020000020003" pitchFamily="2" charset="0"/>
              </a:rPr>
              <a:t>Iterative clustering </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E9D79FA-93F5-15D2-AB83-56D3591ED20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1: De novo cluster annotation</a:t>
            </a:r>
          </a:p>
        </p:txBody>
      </p:sp>
    </p:spTree>
    <p:extLst>
      <p:ext uri="{BB962C8B-B14F-4D97-AF65-F5344CB8AC3E}">
        <p14:creationId xmlns:p14="http://schemas.microsoft.com/office/powerpoint/2010/main" val="367419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08ABA0-1C9F-8F44-8A85-E0C212CDB6CC}"/>
              </a:ext>
            </a:extLst>
          </p:cNvPr>
          <p:cNvSpPr>
            <a:spLocks noGrp="1"/>
          </p:cNvSpPr>
          <p:nvPr>
            <p:ph type="body" idx="1"/>
          </p:nvPr>
        </p:nvSpPr>
        <p:spPr/>
        <p:txBody>
          <a:bodyPr/>
          <a:lstStyle/>
          <a:p>
            <a:r>
              <a:rPr lang="en-US" dirty="0">
                <a:latin typeface="Avenir Book" panose="02000503020000020003" pitchFamily="2" charset="0"/>
              </a:rPr>
              <a:t>Requires understanding of expected cell types and their markers</a:t>
            </a:r>
          </a:p>
          <a:p>
            <a:pPr lvl="1"/>
            <a:r>
              <a:rPr lang="en-US" sz="1867" dirty="0">
                <a:latin typeface="Avenir Book" panose="02000503020000020003" pitchFamily="2" charset="0"/>
              </a:rPr>
              <a:t>Biological expertise here is critical</a:t>
            </a:r>
          </a:p>
          <a:p>
            <a:r>
              <a:rPr lang="en-US" dirty="0">
                <a:latin typeface="Avenir Book" panose="02000503020000020003" pitchFamily="2" charset="0"/>
              </a:rPr>
              <a:t>Many protein and RNA markers overlap</a:t>
            </a:r>
          </a:p>
          <a:p>
            <a:pPr lvl="1"/>
            <a:r>
              <a:rPr lang="en-US" sz="1867" dirty="0">
                <a:latin typeface="Avenir Book" panose="02000503020000020003" pitchFamily="2" charset="0"/>
              </a:rPr>
              <a:t>However, not all protein markers translate well into RNA space</a:t>
            </a:r>
          </a:p>
          <a:p>
            <a:r>
              <a:rPr lang="en-US" dirty="0">
                <a:latin typeface="Avenir Book" panose="02000503020000020003" pitchFamily="2" charset="0"/>
              </a:rPr>
              <a:t>Experience with cell types in sample and scRNA-seq will help identify which protein markers do or do not translate to RNA space </a:t>
            </a:r>
          </a:p>
          <a:p>
            <a:r>
              <a:rPr lang="en-US" dirty="0">
                <a:latin typeface="Avenir Book" panose="02000503020000020003" pitchFamily="2" charset="0"/>
              </a:rPr>
              <a:t>Most useful for identifying coarse cell types and some cell states, but difficult to annotate pathological cell states in disease</a:t>
            </a:r>
          </a:p>
        </p:txBody>
      </p:sp>
      <p:sp>
        <p:nvSpPr>
          <p:cNvPr id="7" name="scRNA-Seq from fresh cells">
            <a:extLst>
              <a:ext uri="{FF2B5EF4-FFF2-40B4-BE49-F238E27FC236}">
                <a16:creationId xmlns:a16="http://schemas.microsoft.com/office/drawing/2014/main" id="{1E445DC1-F141-534A-6E45-806A087A767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based on known marker genes</a:t>
            </a:r>
          </a:p>
        </p:txBody>
      </p:sp>
    </p:spTree>
    <p:extLst>
      <p:ext uri="{BB962C8B-B14F-4D97-AF65-F5344CB8AC3E}">
        <p14:creationId xmlns:p14="http://schemas.microsoft.com/office/powerpoint/2010/main" val="399364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9D690-6207-2D49-8000-21288DC719C1}"/>
              </a:ext>
            </a:extLst>
          </p:cNvPr>
          <p:cNvSpPr>
            <a:spLocks noGrp="1"/>
          </p:cNvSpPr>
          <p:nvPr>
            <p:ph idx="1"/>
          </p:nvPr>
        </p:nvSpPr>
        <p:spPr>
          <a:xfrm>
            <a:off x="838199" y="1345940"/>
            <a:ext cx="10210801" cy="4997710"/>
          </a:xfrm>
        </p:spPr>
        <p:txBody>
          <a:bodyPr anchor="ctr">
            <a:normAutofit/>
          </a:bodyPr>
          <a:lstStyle/>
          <a:p>
            <a:r>
              <a:rPr lang="en-US" sz="2400" dirty="0">
                <a:solidFill>
                  <a:schemeClr val="tx1"/>
                </a:solidFill>
                <a:latin typeface="Avenir Book" charset="0"/>
                <a:ea typeface="Avenir Book" charset="0"/>
                <a:cs typeface="Avenir Book" charset="0"/>
              </a:rPr>
              <a:t>2a. Dimensionality reduction + embeddings.</a:t>
            </a:r>
          </a:p>
          <a:p>
            <a:pPr marL="0" indent="0">
              <a:buNone/>
            </a:pPr>
            <a:endParaRPr lang="en-US" sz="2400" dirty="0">
              <a:solidFill>
                <a:schemeClr val="tx1"/>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2b. Clustering.</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2c. Marker genes and differential expression.</a:t>
            </a:r>
          </a:p>
          <a:p>
            <a:endParaRPr lang="en-US" sz="2400" dirty="0">
              <a:solidFill>
                <a:schemeClr val="bg1">
                  <a:lumMod val="50000"/>
                </a:schemeClr>
              </a:solidFill>
              <a:latin typeface="Avenir Book" charset="0"/>
              <a:ea typeface="Avenir Book" charset="0"/>
              <a:cs typeface="Avenir Book" charset="0"/>
            </a:endParaRPr>
          </a:p>
          <a:p>
            <a:r>
              <a:rPr lang="en-US" sz="2400" dirty="0">
                <a:solidFill>
                  <a:schemeClr val="bg1">
                    <a:lumMod val="50000"/>
                  </a:schemeClr>
                </a:solidFill>
                <a:latin typeface="Avenir Book" charset="0"/>
                <a:ea typeface="Avenir Book" charset="0"/>
                <a:cs typeface="Avenir Book" charset="0"/>
              </a:rPr>
              <a:t>2d. Reference datasets and automated annotation.</a:t>
            </a:r>
          </a:p>
          <a:p>
            <a:pPr marL="0" indent="0">
              <a:buNone/>
            </a:pPr>
            <a:endParaRPr lang="en-US" sz="2400" dirty="0">
              <a:latin typeface="Avenir Book" charset="0"/>
              <a:ea typeface="Avenir Book" charset="0"/>
              <a:cs typeface="Avenir Book" charset="0"/>
            </a:endParaRPr>
          </a:p>
        </p:txBody>
      </p:sp>
      <p:sp>
        <p:nvSpPr>
          <p:cNvPr id="5" name="Todays talk">
            <a:extLst>
              <a:ext uri="{FF2B5EF4-FFF2-40B4-BE49-F238E27FC236}">
                <a16:creationId xmlns:a16="http://schemas.microsoft.com/office/drawing/2014/main" id="{F692615E-C9E6-4D47-B09E-901F8EA6588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Module 2 – cell annotation</a:t>
            </a:r>
          </a:p>
        </p:txBody>
      </p:sp>
    </p:spTree>
    <p:extLst>
      <p:ext uri="{BB962C8B-B14F-4D97-AF65-F5344CB8AC3E}">
        <p14:creationId xmlns:p14="http://schemas.microsoft.com/office/powerpoint/2010/main" val="110344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FFAE6D-856E-1B4E-A12C-A3684928362A}"/>
              </a:ext>
            </a:extLst>
          </p:cNvPr>
          <p:cNvSpPr>
            <a:spLocks noGrp="1"/>
          </p:cNvSpPr>
          <p:nvPr>
            <p:ph type="body" idx="1"/>
          </p:nvPr>
        </p:nvSpPr>
        <p:spPr/>
        <p:txBody>
          <a:bodyPr/>
          <a:lstStyle/>
          <a:p>
            <a:r>
              <a:rPr lang="en-US" dirty="0">
                <a:latin typeface="Avenir Book" panose="02000503020000020003" pitchFamily="2" charset="0"/>
              </a:rPr>
              <a:t>Begin with one-against-all differential gene expression</a:t>
            </a:r>
          </a:p>
          <a:p>
            <a:pPr lvl="1"/>
            <a:r>
              <a:rPr lang="en-US" sz="1867" dirty="0">
                <a:latin typeface="Avenir Book" panose="02000503020000020003" pitchFamily="2" charset="0"/>
              </a:rPr>
              <a:t>Easier to annotate based on upregulated rather than downregulated genes</a:t>
            </a:r>
          </a:p>
          <a:p>
            <a:r>
              <a:rPr lang="en-US" dirty="0">
                <a:latin typeface="Avenir Book" panose="02000503020000020003" pitchFamily="2" charset="0"/>
              </a:rPr>
              <a:t>Known marker genes that are highly expressed should show up here</a:t>
            </a:r>
          </a:p>
          <a:p>
            <a:pPr lvl="1"/>
            <a:r>
              <a:rPr lang="en-US" sz="1867" dirty="0">
                <a:latin typeface="Avenir Book" panose="02000503020000020003" pitchFamily="2" charset="0"/>
              </a:rPr>
              <a:t>May not depending on differential gene expression cutoffs</a:t>
            </a:r>
          </a:p>
          <a:p>
            <a:r>
              <a:rPr lang="en-US" dirty="0">
                <a:latin typeface="Avenir Book" panose="02000503020000020003" pitchFamily="2" charset="0"/>
              </a:rPr>
              <a:t>Top 20 to 30 genes should give an indication of the cell states as well as cell type</a:t>
            </a:r>
          </a:p>
          <a:p>
            <a:pPr lvl="1"/>
            <a:r>
              <a:rPr lang="en-US" sz="1867" dirty="0">
                <a:latin typeface="Avenir Book" panose="02000503020000020003" pitchFamily="2" charset="0"/>
              </a:rPr>
              <a:t>Ex. Inflammatory, anti-viral, low-quality, etc.</a:t>
            </a:r>
          </a:p>
          <a:p>
            <a:endParaRPr lang="en-US" dirty="0">
              <a:latin typeface="Avenir Book" panose="02000503020000020003" pitchFamily="2" charset="0"/>
            </a:endParaRPr>
          </a:p>
          <a:p>
            <a:endParaRPr lang="en-US" dirty="0">
              <a:latin typeface="Avenir Book" panose="02000503020000020003" pitchFamily="2" charset="0"/>
            </a:endParaRPr>
          </a:p>
        </p:txBody>
      </p:sp>
      <p:sp>
        <p:nvSpPr>
          <p:cNvPr id="10" name="scRNA-Seq from fresh cells">
            <a:extLst>
              <a:ext uri="{FF2B5EF4-FFF2-40B4-BE49-F238E27FC236}">
                <a16:creationId xmlns:a16="http://schemas.microsoft.com/office/drawing/2014/main" id="{EAD95AFF-74CA-DCE9-6B3E-9DFE348B27DB}"/>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differential gene expression</a:t>
            </a:r>
          </a:p>
        </p:txBody>
      </p:sp>
    </p:spTree>
    <p:extLst>
      <p:ext uri="{BB962C8B-B14F-4D97-AF65-F5344CB8AC3E}">
        <p14:creationId xmlns:p14="http://schemas.microsoft.com/office/powerpoint/2010/main" val="20889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66127F-81C5-EA44-A10B-8F3F966ECF21}"/>
              </a:ext>
            </a:extLst>
          </p:cNvPr>
          <p:cNvSpPr>
            <a:spLocks noGrp="1"/>
          </p:cNvSpPr>
          <p:nvPr>
            <p:ph type="body" idx="1"/>
          </p:nvPr>
        </p:nvSpPr>
        <p:spPr/>
        <p:txBody>
          <a:bodyPr/>
          <a:lstStyle/>
          <a:p>
            <a:r>
              <a:rPr lang="en-US" dirty="0">
                <a:latin typeface="Avenir Book" panose="02000503020000020003" pitchFamily="2" charset="0"/>
              </a:rPr>
              <a:t>This is an iterative process</a:t>
            </a:r>
          </a:p>
          <a:p>
            <a:pPr lvl="1"/>
            <a:r>
              <a:rPr lang="en-US" sz="1867" dirty="0">
                <a:latin typeface="Avenir Book" panose="02000503020000020003" pitchFamily="2" charset="0"/>
              </a:rPr>
              <a:t>You should not expect to be able to confidently identify all your cell clusters on your first pass</a:t>
            </a:r>
          </a:p>
          <a:p>
            <a:r>
              <a:rPr lang="en-US" dirty="0">
                <a:latin typeface="Avenir Book" panose="02000503020000020003" pitchFamily="2" charset="0"/>
              </a:rPr>
              <a:t>There will likely be clusters that are very similar to each other</a:t>
            </a:r>
          </a:p>
          <a:p>
            <a:pPr lvl="1"/>
            <a:r>
              <a:rPr lang="en-US" sz="1867" dirty="0">
                <a:latin typeface="Avenir Book" panose="02000503020000020003" pitchFamily="2" charset="0"/>
              </a:rPr>
              <a:t>Run differential gene expression between those similar clusters ONLY to figure out what’s different between them</a:t>
            </a:r>
          </a:p>
          <a:p>
            <a:pPr lvl="1"/>
            <a:r>
              <a:rPr lang="en-US" sz="1867" dirty="0">
                <a:latin typeface="Avenir Book" panose="02000503020000020003" pitchFamily="2" charset="0"/>
              </a:rPr>
              <a:t>If differential gene expression doesn’t make sense biologically, combine clusters into one</a:t>
            </a:r>
          </a:p>
          <a:p>
            <a:r>
              <a:rPr lang="en-US" dirty="0">
                <a:latin typeface="Avenir Book" panose="02000503020000020003" pitchFamily="2" charset="0"/>
              </a:rPr>
              <a:t>Continue to iterate and re-check work as you go</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0F38B00-6903-0E62-302B-26F2C5F2F0D1}"/>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differential gene expression (cont’d)</a:t>
            </a:r>
          </a:p>
        </p:txBody>
      </p:sp>
    </p:spTree>
    <p:extLst>
      <p:ext uri="{BB962C8B-B14F-4D97-AF65-F5344CB8AC3E}">
        <p14:creationId xmlns:p14="http://schemas.microsoft.com/office/powerpoint/2010/main" val="358173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B7EA8-0C7F-FC4C-9CF2-CB1E4F491FE1}"/>
              </a:ext>
            </a:extLst>
          </p:cNvPr>
          <p:cNvSpPr>
            <a:spLocks noGrp="1"/>
          </p:cNvSpPr>
          <p:nvPr>
            <p:ph type="body" idx="1"/>
          </p:nvPr>
        </p:nvSpPr>
        <p:spPr/>
        <p:txBody>
          <a:bodyPr/>
          <a:lstStyle/>
          <a:p>
            <a:r>
              <a:rPr lang="en-US" dirty="0">
                <a:latin typeface="Avenir Book" panose="02000503020000020003" pitchFamily="2" charset="0"/>
              </a:rPr>
              <a:t>Supplementary tables will usually list differential gene expression used for assigning clusters in other studies</a:t>
            </a:r>
          </a:p>
          <a:p>
            <a:pPr lvl="1"/>
            <a:r>
              <a:rPr lang="en-US" sz="1867" dirty="0">
                <a:latin typeface="Avenir Book" panose="02000503020000020003" pitchFamily="2" charset="0"/>
              </a:rPr>
              <a:t>Use these to your advantage</a:t>
            </a:r>
          </a:p>
          <a:p>
            <a:pPr lvl="1"/>
            <a:r>
              <a:rPr lang="en-US" sz="1867" dirty="0">
                <a:latin typeface="Avenir Book" panose="02000503020000020003" pitchFamily="2" charset="0"/>
              </a:rPr>
              <a:t>Great for checking work</a:t>
            </a:r>
          </a:p>
          <a:p>
            <a:r>
              <a:rPr lang="en-US" dirty="0">
                <a:latin typeface="Avenir Book" panose="02000503020000020003" pitchFamily="2" charset="0"/>
              </a:rPr>
              <a:t>Make sure species and system are correct</a:t>
            </a:r>
          </a:p>
          <a:p>
            <a:r>
              <a:rPr lang="en-US" dirty="0">
                <a:latin typeface="Avenir Book" panose="02000503020000020003" pitchFamily="2" charset="0"/>
              </a:rPr>
              <a:t>Technology used may influence results</a:t>
            </a:r>
          </a:p>
          <a:p>
            <a:endParaRPr lang="en-US" dirty="0">
              <a:latin typeface="Avenir Book" panose="02000503020000020003" pitchFamily="2" charset="0"/>
            </a:endParaRPr>
          </a:p>
          <a:p>
            <a:endParaRPr lang="en-US" dirty="0">
              <a:latin typeface="Avenir Book" panose="02000503020000020003" pitchFamily="2" charset="0"/>
            </a:endParaRPr>
          </a:p>
          <a:p>
            <a:endParaRPr lang="en-US" dirty="0">
              <a:latin typeface="Avenir Book" panose="02000503020000020003" pitchFamily="2" charset="0"/>
            </a:endParaRPr>
          </a:p>
        </p:txBody>
      </p:sp>
      <p:sp>
        <p:nvSpPr>
          <p:cNvPr id="5" name="Content Placeholder 4">
            <a:extLst>
              <a:ext uri="{FF2B5EF4-FFF2-40B4-BE49-F238E27FC236}">
                <a16:creationId xmlns:a16="http://schemas.microsoft.com/office/drawing/2014/main" id="{38CD84C9-04A4-1741-8A4A-0D66CFD73C63}"/>
              </a:ext>
            </a:extLst>
          </p:cNvPr>
          <p:cNvSpPr>
            <a:spLocks noGrp="1"/>
          </p:cNvSpPr>
          <p:nvPr>
            <p:ph sz="quarter" idx="13"/>
          </p:nvPr>
        </p:nvSpPr>
        <p:spPr/>
        <p:txBody>
          <a:bodyPr>
            <a:noAutofit/>
          </a:bodyPr>
          <a:lstStyle/>
          <a:p>
            <a:r>
              <a:rPr lang="en-US" b="1" dirty="0">
                <a:latin typeface="Avenir Book" panose="02000503020000020003" pitchFamily="2" charset="0"/>
              </a:rPr>
              <a:t>These basic techniques should not be used in a vacuum—they build on each other to convince you that you have annotated your clusters correctly</a:t>
            </a:r>
          </a:p>
          <a:p>
            <a:endParaRPr lang="en-US" dirty="0">
              <a:latin typeface="Avenir Book" panose="02000503020000020003" pitchFamily="2" charset="0"/>
            </a:endParaRPr>
          </a:p>
        </p:txBody>
      </p:sp>
      <p:sp>
        <p:nvSpPr>
          <p:cNvPr id="7" name="scRNA-Seq from fresh cells">
            <a:extLst>
              <a:ext uri="{FF2B5EF4-FFF2-40B4-BE49-F238E27FC236}">
                <a16:creationId xmlns:a16="http://schemas.microsoft.com/office/drawing/2014/main" id="{B3356DB0-4668-2814-EA92-F99658887945}"/>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Annotating on previously reported module scoring</a:t>
            </a:r>
          </a:p>
        </p:txBody>
      </p:sp>
    </p:spTree>
    <p:extLst>
      <p:ext uri="{BB962C8B-B14F-4D97-AF65-F5344CB8AC3E}">
        <p14:creationId xmlns:p14="http://schemas.microsoft.com/office/powerpoint/2010/main" val="220480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r>
              <a:rPr lang="en-US" dirty="0">
                <a:latin typeface="Avenir Book" panose="02000503020000020003" pitchFamily="2" charset="0"/>
              </a:rPr>
              <a:t>Marker genes and databases</a:t>
            </a:r>
          </a:p>
          <a:p>
            <a:pPr lvl="1"/>
            <a:r>
              <a:rPr lang="en-US" dirty="0">
                <a:latin typeface="Avenir Book" panose="02000503020000020003" pitchFamily="2" charset="0"/>
              </a:rPr>
              <a:t>Literature</a:t>
            </a:r>
          </a:p>
          <a:p>
            <a:pPr lvl="1"/>
            <a:r>
              <a:rPr lang="en-US" dirty="0">
                <a:latin typeface="Avenir Book" panose="02000503020000020003" pitchFamily="2" charset="0"/>
              </a:rPr>
              <a:t>Tissue and protein DB</a:t>
            </a:r>
          </a:p>
          <a:p>
            <a:pPr lvl="1"/>
            <a:r>
              <a:rPr lang="en-US" dirty="0">
                <a:latin typeface="Avenir Book" panose="02000503020000020003" pitchFamily="2" charset="0"/>
              </a:rPr>
              <a:t>Single-cell atlases</a:t>
            </a:r>
          </a:p>
          <a:p>
            <a:r>
              <a:rPr lang="en-US" dirty="0">
                <a:latin typeface="Avenir Book" panose="02000503020000020003" pitchFamily="2" charset="0"/>
              </a:rPr>
              <a:t>Automated tools</a:t>
            </a:r>
          </a:p>
          <a:p>
            <a:pPr lvl="1"/>
            <a:r>
              <a:rPr lang="en-US" dirty="0">
                <a:latin typeface="Avenir Book" panose="02000503020000020003" pitchFamily="2" charset="0"/>
              </a:rPr>
              <a:t>Correlation-based</a:t>
            </a:r>
          </a:p>
          <a:p>
            <a:pPr lvl="1"/>
            <a:r>
              <a:rPr lang="en-US" dirty="0">
                <a:latin typeface="Avenir Book" panose="02000503020000020003" pitchFamily="2" charset="0"/>
              </a:rPr>
              <a:t>Supervised classification</a:t>
            </a:r>
          </a:p>
        </p:txBody>
      </p:sp>
      <p:sp>
        <p:nvSpPr>
          <p:cNvPr id="7" name="scRNA-Seq from fresh cells">
            <a:extLst>
              <a:ext uri="{FF2B5EF4-FFF2-40B4-BE49-F238E27FC236}">
                <a16:creationId xmlns:a16="http://schemas.microsoft.com/office/drawing/2014/main" id="{9DC4FCDD-414D-B73D-F498-8C54A37AB93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Databases and Reference atlases</a:t>
            </a:r>
          </a:p>
        </p:txBody>
      </p:sp>
    </p:spTree>
    <p:extLst>
      <p:ext uri="{BB962C8B-B14F-4D97-AF65-F5344CB8AC3E}">
        <p14:creationId xmlns:p14="http://schemas.microsoft.com/office/powerpoint/2010/main" val="381266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Literature!</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Single-cell </a:t>
            </a:r>
            <a:r>
              <a:rPr lang="en-US" dirty="0" err="1">
                <a:solidFill>
                  <a:srgbClr val="133C68"/>
                </a:solidFill>
                <a:latin typeface="Avenir Book" panose="02000503020000020003" pitchFamily="2" charset="0"/>
              </a:rPr>
              <a:t>RNAseq</a:t>
            </a:r>
            <a:r>
              <a:rPr lang="en-US" dirty="0">
                <a:solidFill>
                  <a:srgbClr val="133C68"/>
                </a:solidFill>
                <a:latin typeface="Avenir Book" panose="02000503020000020003" pitchFamily="2" charset="0"/>
              </a:rPr>
              <a:t> is a new field but cell types are not!</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Book knowledge is important, know your model!</a:t>
            </a:r>
          </a:p>
          <a:p>
            <a:pPr marL="1600160" lvl="2" indent="-380990">
              <a:buFont typeface="Arial" panose="020B0604020202020204" pitchFamily="34" charset="0"/>
              <a:buChar char="•"/>
            </a:pPr>
            <a:r>
              <a:rPr lang="en-US" dirty="0">
                <a:solidFill>
                  <a:srgbClr val="133C68"/>
                </a:solidFill>
                <a:latin typeface="Avenir Book" panose="02000503020000020003" pitchFamily="2" charset="0"/>
              </a:rPr>
              <a:t>Rely on experts and collaborators</a:t>
            </a:r>
          </a:p>
          <a:p>
            <a:pPr lvl="1"/>
            <a:r>
              <a:rPr lang="en-US" dirty="0">
                <a:solidFill>
                  <a:srgbClr val="133C68"/>
                </a:solidFill>
                <a:latin typeface="Avenir Book" panose="02000503020000020003" pitchFamily="2" charset="0"/>
              </a:rPr>
              <a:t> </a:t>
            </a:r>
          </a:p>
          <a:p>
            <a:endParaRPr lang="en-US" dirty="0">
              <a:latin typeface="Avenir Book" panose="02000503020000020003" pitchFamily="2" charset="0"/>
            </a:endParaRPr>
          </a:p>
        </p:txBody>
      </p:sp>
      <p:pic>
        <p:nvPicPr>
          <p:cNvPr id="3076" name="Picture 4" descr="Cluster of differentiation in T Lymphocyte">
            <a:extLst>
              <a:ext uri="{FF2B5EF4-FFF2-40B4-BE49-F238E27FC236}">
                <a16:creationId xmlns:a16="http://schemas.microsoft.com/office/drawing/2014/main" id="{47BD5462-17C5-264C-87D0-723294BE1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891" y="3049007"/>
            <a:ext cx="4100252" cy="27012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oitt&amp;#39;s Essential Immunology (Essentials) - Kindle edition by Delves, Peter  J., Martin, Seamus J., Burton, Dennis R., Roitt, Ivan M.. Professional &amp;amp;  Technical Kindle eBooks @ Amazon.com.">
            <a:extLst>
              <a:ext uri="{FF2B5EF4-FFF2-40B4-BE49-F238E27FC236}">
                <a16:creationId xmlns:a16="http://schemas.microsoft.com/office/drawing/2014/main" id="{7FE01E91-9C3E-BD48-BC02-0337EF1D0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2779480"/>
            <a:ext cx="2508249" cy="3240321"/>
          </a:xfrm>
          <a:prstGeom prst="rect">
            <a:avLst/>
          </a:prstGeom>
          <a:noFill/>
          <a:extLst>
            <a:ext uri="{909E8E84-426E-40DD-AFC4-6F175D3DCCD1}">
              <a14:hiddenFill xmlns:a14="http://schemas.microsoft.com/office/drawing/2010/main">
                <a:solidFill>
                  <a:srgbClr val="FFFFFF"/>
                </a:solidFill>
              </a14:hiddenFill>
            </a:ext>
          </a:extLst>
        </p:spPr>
      </p:pic>
      <p:sp>
        <p:nvSpPr>
          <p:cNvPr id="7" name="scRNA-Seq from fresh cells">
            <a:extLst>
              <a:ext uri="{FF2B5EF4-FFF2-40B4-BE49-F238E27FC236}">
                <a16:creationId xmlns:a16="http://schemas.microsoft.com/office/drawing/2014/main" id="{6FBD46CD-3D78-6A9E-307F-F5E6759D02D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3360066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Tissue and protein DB</a:t>
            </a:r>
          </a:p>
          <a:p>
            <a:pPr marL="1600160" lvl="2" indent="-380990">
              <a:buFont typeface="Arial" panose="020B0604020202020204" pitchFamily="34" charset="0"/>
              <a:buChar char="•"/>
            </a:pPr>
            <a:r>
              <a:rPr lang="en-US" dirty="0">
                <a:latin typeface="Avenir Book" panose="02000503020000020003" pitchFamily="2" charset="0"/>
              </a:rPr>
              <a:t>Protein cell atlas - &gt; https://</a:t>
            </a:r>
            <a:r>
              <a:rPr lang="en-US" dirty="0" err="1">
                <a:latin typeface="Avenir Book" panose="02000503020000020003" pitchFamily="2" charset="0"/>
              </a:rPr>
              <a:t>www.proteinatlas.org</a:t>
            </a:r>
            <a:r>
              <a:rPr lang="en-US" dirty="0">
                <a:latin typeface="Avenir Book" panose="02000503020000020003" pitchFamily="2" charset="0"/>
              </a:rPr>
              <a:t>/ </a:t>
            </a:r>
          </a:p>
          <a:p>
            <a:pPr marL="1600160" lvl="2" indent="-380990">
              <a:buFont typeface="Arial" panose="020B0604020202020204" pitchFamily="34" charset="0"/>
              <a:buChar char="•"/>
            </a:pPr>
            <a:r>
              <a:rPr lang="en-US" dirty="0">
                <a:latin typeface="Avenir Book" panose="02000503020000020003" pitchFamily="2" charset="0"/>
              </a:rPr>
              <a:t>Immunological Genome Project - &gt; </a:t>
            </a:r>
            <a:r>
              <a:rPr lang="en-US" dirty="0">
                <a:latin typeface="Avenir Book" panose="02000503020000020003" pitchFamily="2" charset="0"/>
                <a:hlinkClick r:id="rId2">
                  <a:extLst>
                    <a:ext uri="{A12FA001-AC4F-418D-AE19-62706E023703}">
                      <ahyp:hlinkClr xmlns:ahyp="http://schemas.microsoft.com/office/drawing/2018/hyperlinkcolor" val="tx"/>
                    </a:ext>
                  </a:extLst>
                </a:hlinkClick>
              </a:rPr>
              <a:t>https://www.immgen.org/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err="1">
                <a:latin typeface="Avenir Book" panose="02000503020000020003" pitchFamily="2" charset="0"/>
              </a:rPr>
              <a:t>GTEx</a:t>
            </a:r>
            <a:r>
              <a:rPr lang="en-US" dirty="0">
                <a:latin typeface="Avenir Book" panose="02000503020000020003" pitchFamily="2" charset="0"/>
              </a:rPr>
              <a:t> (Genotype-Tissue Expression) -&gt; </a:t>
            </a:r>
            <a:r>
              <a:rPr lang="en-US" dirty="0">
                <a:latin typeface="Avenir Book" panose="02000503020000020003" pitchFamily="2" charset="0"/>
                <a:hlinkClick r:id="rId3"/>
              </a:rPr>
              <a:t>https://gtexportal.org/home/</a:t>
            </a:r>
            <a:endParaRPr lang="en-US" dirty="0">
              <a:latin typeface="Avenir Book" panose="02000503020000020003" pitchFamily="2" charset="0"/>
            </a:endParaRPr>
          </a:p>
          <a:p>
            <a:pPr marL="1600160" lvl="2" indent="-380990">
              <a:buFont typeface="Arial" panose="020B0604020202020204" pitchFamily="34" charset="0"/>
              <a:buChar char="•"/>
            </a:pPr>
            <a:endParaRPr lang="en-US" dirty="0">
              <a:latin typeface="Avenir Book" panose="02000503020000020003" pitchFamily="2" charset="0"/>
            </a:endParaRPr>
          </a:p>
          <a:p>
            <a:pPr lvl="1"/>
            <a:endParaRPr lang="en-US" dirty="0">
              <a:latin typeface="Avenir Book" panose="02000503020000020003" pitchFamily="2" charset="0"/>
            </a:endParaRPr>
          </a:p>
          <a:p>
            <a:endParaRPr lang="en-US" dirty="0">
              <a:latin typeface="Avenir Book" panose="02000503020000020003" pitchFamily="2" charset="0"/>
            </a:endParaRPr>
          </a:p>
        </p:txBody>
      </p:sp>
      <p:sp>
        <p:nvSpPr>
          <p:cNvPr id="5" name="scRNA-Seq from fresh cells">
            <a:extLst>
              <a:ext uri="{FF2B5EF4-FFF2-40B4-BE49-F238E27FC236}">
                <a16:creationId xmlns:a16="http://schemas.microsoft.com/office/drawing/2014/main" id="{7FD33C36-DCA3-A679-1BB1-2CA2BB64AFCC}"/>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pic>
        <p:nvPicPr>
          <p:cNvPr id="8" name="Content Placeholder 7" descr="A screenshot of a computer&#10;&#10;Description automatically generated">
            <a:extLst>
              <a:ext uri="{FF2B5EF4-FFF2-40B4-BE49-F238E27FC236}">
                <a16:creationId xmlns:a16="http://schemas.microsoft.com/office/drawing/2014/main" id="{31F5F7EA-DA13-C629-89DF-123FD96A60A2}"/>
              </a:ext>
            </a:extLst>
          </p:cNvPr>
          <p:cNvPicPr>
            <a:picLocks noGrp="1" noChangeAspect="1"/>
          </p:cNvPicPr>
          <p:nvPr>
            <p:ph sz="quarter" idx="13"/>
          </p:nvPr>
        </p:nvPicPr>
        <p:blipFill>
          <a:blip r:embed="rId4"/>
          <a:stretch>
            <a:fillRect/>
          </a:stretch>
        </p:blipFill>
        <p:spPr>
          <a:xfrm>
            <a:off x="3578660" y="2545496"/>
            <a:ext cx="4613869" cy="4090400"/>
          </a:xfrm>
        </p:spPr>
      </p:pic>
    </p:spTree>
    <p:extLst>
      <p:ext uri="{BB962C8B-B14F-4D97-AF65-F5344CB8AC3E}">
        <p14:creationId xmlns:p14="http://schemas.microsoft.com/office/powerpoint/2010/main" val="4052787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lvl="1"/>
            <a:r>
              <a:rPr lang="en-US" dirty="0">
                <a:solidFill>
                  <a:srgbClr val="133C68"/>
                </a:solidFill>
                <a:latin typeface="Avenir Book" panose="02000503020000020003" pitchFamily="2" charset="0"/>
              </a:rPr>
              <a:t>Other organism</a:t>
            </a:r>
          </a:p>
          <a:p>
            <a:pPr marL="1600160" lvl="2" indent="-380990">
              <a:buFont typeface="Arial" panose="020B0604020202020204" pitchFamily="34" charset="0"/>
              <a:buChar char="•"/>
            </a:pPr>
            <a:r>
              <a:rPr lang="en-US" dirty="0">
                <a:latin typeface="Avenir Book" panose="02000503020000020003" pitchFamily="2" charset="0"/>
              </a:rPr>
              <a:t>Mouse </a:t>
            </a:r>
            <a:r>
              <a:rPr lang="en-US" dirty="0">
                <a:latin typeface="Avenir Book" panose="02000503020000020003" pitchFamily="2" charset="0"/>
                <a:hlinkClick r:id="rId2" invalidUrl="https:///">
                  <a:extLst>
                    <a:ext uri="{A12FA001-AC4F-418D-AE19-62706E023703}">
                      <ahyp:hlinkClr xmlns:ahyp="http://schemas.microsoft.com/office/drawing/2018/hyperlinkcolor" val="tx"/>
                    </a:ext>
                  </a:extLst>
                </a:hlinkClick>
              </a:rPr>
              <a:t>https://</a:t>
            </a:r>
            <a:r>
              <a:rPr lang="en-US" dirty="0">
                <a:latin typeface="Avenir Book" panose="02000503020000020003" pitchFamily="2" charset="0"/>
                <a:hlinkClick r:id="rId3">
                  <a:extLst>
                    <a:ext uri="{A12FA001-AC4F-418D-AE19-62706E023703}">
                      <ahyp:hlinkClr xmlns:ahyp="http://schemas.microsoft.com/office/drawing/2018/hyperlinkcolor" val="tx"/>
                    </a:ext>
                  </a:extLst>
                </a:hlinkClick>
              </a:rPr>
              <a:t>www.emouseatlas.org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a:latin typeface="Avenir Book" panose="02000503020000020003" pitchFamily="2" charset="0"/>
              </a:rPr>
              <a:t>Fly </a:t>
            </a:r>
            <a:r>
              <a:rPr lang="en-US" dirty="0">
                <a:latin typeface="Avenir Book" panose="02000503020000020003" pitchFamily="2" charset="0"/>
                <a:hlinkClick r:id="rId4">
                  <a:extLst>
                    <a:ext uri="{A12FA001-AC4F-418D-AE19-62706E023703}">
                      <ahyp:hlinkClr xmlns:ahyp="http://schemas.microsoft.com/office/drawing/2018/hyperlinkcolor" val="tx"/>
                    </a:ext>
                  </a:extLst>
                </a:hlinkClick>
              </a:rPr>
              <a:t>https://flybase.org/</a:t>
            </a:r>
            <a:endParaRPr lang="en-US" dirty="0">
              <a:latin typeface="Avenir Book" panose="02000503020000020003" pitchFamily="2" charset="0"/>
            </a:endParaRPr>
          </a:p>
          <a:p>
            <a:pPr marL="1600160" lvl="2" indent="-380990">
              <a:buFont typeface="Arial" panose="020B0604020202020204" pitchFamily="34" charset="0"/>
              <a:buChar char="•"/>
            </a:pPr>
            <a:r>
              <a:rPr lang="en-US" i="1" dirty="0">
                <a:latin typeface="Avenir Book" panose="02000503020000020003" pitchFamily="2" charset="0"/>
              </a:rPr>
              <a:t>C. elegans </a:t>
            </a:r>
            <a:r>
              <a:rPr lang="en-US" dirty="0">
                <a:latin typeface="Avenir Book" panose="02000503020000020003" pitchFamily="2" charset="0"/>
                <a:hlinkClick r:id="rId5">
                  <a:extLst>
                    <a:ext uri="{A12FA001-AC4F-418D-AE19-62706E023703}">
                      <ahyp:hlinkClr xmlns:ahyp="http://schemas.microsoft.com/office/drawing/2018/hyperlinkcolor" val="tx"/>
                    </a:ext>
                  </a:extLst>
                </a:hlinkClick>
              </a:rPr>
              <a:t>https://www.wormatlas.org/</a:t>
            </a:r>
            <a:endParaRPr lang="en-US" dirty="0">
              <a:latin typeface="Avenir Book" panose="02000503020000020003" pitchFamily="2" charset="0"/>
            </a:endParaRPr>
          </a:p>
          <a:p>
            <a:pPr marL="1600160" lvl="2" indent="-380990">
              <a:buFont typeface="Arial" panose="020B0604020202020204" pitchFamily="34" charset="0"/>
              <a:buChar char="•"/>
            </a:pPr>
            <a:r>
              <a:rPr lang="en-US" dirty="0">
                <a:latin typeface="Avenir Book" panose="02000503020000020003" pitchFamily="2" charset="0"/>
              </a:rPr>
              <a:t>Zebra fish </a:t>
            </a:r>
            <a:r>
              <a:rPr lang="en-US" dirty="0">
                <a:latin typeface="Avenir Book" panose="02000503020000020003" pitchFamily="2" charset="0"/>
                <a:hlinkClick r:id="rId6">
                  <a:extLst>
                    <a:ext uri="{A12FA001-AC4F-418D-AE19-62706E023703}">
                      <ahyp:hlinkClr xmlns:ahyp="http://schemas.microsoft.com/office/drawing/2018/hyperlinkcolor" val="tx"/>
                    </a:ext>
                  </a:extLst>
                </a:hlinkClick>
              </a:rPr>
              <a:t>https://bio-atlas.psu.edu/zf/</a:t>
            </a:r>
            <a:r>
              <a:rPr lang="en-US" dirty="0">
                <a:latin typeface="Avenir Book" panose="02000503020000020003" pitchFamily="2" charset="0"/>
              </a:rPr>
              <a:t> </a:t>
            </a:r>
          </a:p>
          <a:p>
            <a:pPr lvl="1"/>
            <a:endParaRPr lang="en-US" dirty="0">
              <a:solidFill>
                <a:srgbClr val="133C68"/>
              </a:solidFill>
              <a:latin typeface="Avenir Book" panose="02000503020000020003" pitchFamily="2" charset="0"/>
            </a:endParaRPr>
          </a:p>
          <a:p>
            <a:endParaRPr lang="en-US" dirty="0">
              <a:latin typeface="Avenir Book" panose="02000503020000020003" pitchFamily="2" charset="0"/>
            </a:endParaRPr>
          </a:p>
        </p:txBody>
      </p:sp>
      <p:sp>
        <p:nvSpPr>
          <p:cNvPr id="10" name="TextBox 9">
            <a:extLst>
              <a:ext uri="{FF2B5EF4-FFF2-40B4-BE49-F238E27FC236}">
                <a16:creationId xmlns:a16="http://schemas.microsoft.com/office/drawing/2014/main" id="{5B754C97-9773-4A45-80D1-D819F3B493B5}"/>
              </a:ext>
            </a:extLst>
          </p:cNvPr>
          <p:cNvSpPr txBox="1"/>
          <p:nvPr/>
        </p:nvSpPr>
        <p:spPr>
          <a:xfrm>
            <a:off x="3047999" y="3836591"/>
            <a:ext cx="7720236" cy="12416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lgn="ctr"/>
            <a:r>
              <a:rPr lang="en-US" sz="1867" dirty="0">
                <a:solidFill>
                  <a:srgbClr val="133C68"/>
                </a:solidFill>
                <a:latin typeface="Avenir Book" panose="02000503020000020003" pitchFamily="2" charset="0"/>
                <a:cs typeface="Arial"/>
              </a:rPr>
              <a:t>NCBI  </a:t>
            </a:r>
          </a:p>
          <a:p>
            <a:pPr lvl="1" algn="ctr"/>
            <a:r>
              <a:rPr lang="en-US" sz="1867" dirty="0">
                <a:solidFill>
                  <a:srgbClr val="133C68"/>
                </a:solidFill>
                <a:latin typeface="Avenir Book" panose="02000503020000020003" pitchFamily="2" charset="0"/>
                <a:cs typeface="Arial"/>
                <a:hlinkClick r:id="rId7">
                  <a:extLst>
                    <a:ext uri="{A12FA001-AC4F-418D-AE19-62706E023703}">
                      <ahyp:hlinkClr xmlns:ahyp="http://schemas.microsoft.com/office/drawing/2018/hyperlinkcolor" val="tx"/>
                    </a:ext>
                  </a:extLst>
                </a:hlinkClick>
              </a:rPr>
              <a:t>https://www.ncbi.nlm.nih.gov/</a:t>
            </a:r>
            <a:endParaRPr lang="en-US" sz="1867" dirty="0">
              <a:solidFill>
                <a:srgbClr val="133C68"/>
              </a:solidFill>
              <a:latin typeface="Avenir Book" panose="02000503020000020003" pitchFamily="2" charset="0"/>
              <a:cs typeface="Arial"/>
            </a:endParaRPr>
          </a:p>
          <a:p>
            <a:pPr lvl="1" algn="ctr"/>
            <a:r>
              <a:rPr lang="en-US" sz="1867" dirty="0">
                <a:solidFill>
                  <a:srgbClr val="133C68"/>
                </a:solidFill>
                <a:latin typeface="Avenir Book" panose="02000503020000020003" pitchFamily="2" charset="0"/>
                <a:cs typeface="Arial"/>
              </a:rPr>
              <a:t>The European Bioinformatics Institute (EMBL- EBI)</a:t>
            </a:r>
          </a:p>
          <a:p>
            <a:pPr lvl="1" algn="ctr"/>
            <a:r>
              <a:rPr lang="en-US" sz="1867" dirty="0">
                <a:solidFill>
                  <a:srgbClr val="133C68"/>
                </a:solidFill>
                <a:latin typeface="Avenir Book" panose="02000503020000020003" pitchFamily="2" charset="0"/>
                <a:cs typeface="Arial"/>
                <a:hlinkClick r:id="rId7">
                  <a:extLst>
                    <a:ext uri="{A12FA001-AC4F-418D-AE19-62706E023703}">
                      <ahyp:hlinkClr xmlns:ahyp="http://schemas.microsoft.com/office/drawing/2018/hyperlinkcolor" val="tx"/>
                    </a:ext>
                  </a:extLst>
                </a:hlinkClick>
              </a:rPr>
              <a:t>https://www.ebi.ac.uk/services</a:t>
            </a:r>
            <a:endParaRPr lang="en-US" sz="1867" dirty="0">
              <a:solidFill>
                <a:srgbClr val="133C68"/>
              </a:solidFill>
              <a:latin typeface="Avenir Book" panose="02000503020000020003" pitchFamily="2" charset="0"/>
              <a:cs typeface="Arial"/>
            </a:endParaRPr>
          </a:p>
        </p:txBody>
      </p:sp>
      <p:sp>
        <p:nvSpPr>
          <p:cNvPr id="5" name="scRNA-Seq from fresh cells">
            <a:extLst>
              <a:ext uri="{FF2B5EF4-FFF2-40B4-BE49-F238E27FC236}">
                <a16:creationId xmlns:a16="http://schemas.microsoft.com/office/drawing/2014/main" id="{5F27C54A-EBC7-109F-2FCC-C4E82443FB9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Marker genes and databases</a:t>
            </a:r>
          </a:p>
        </p:txBody>
      </p:sp>
    </p:spTree>
    <p:extLst>
      <p:ext uri="{BB962C8B-B14F-4D97-AF65-F5344CB8AC3E}">
        <p14:creationId xmlns:p14="http://schemas.microsoft.com/office/powerpoint/2010/main" val="2957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marL="0" indent="0">
              <a:buNone/>
            </a:pPr>
            <a:r>
              <a:rPr lang="en-US" dirty="0">
                <a:solidFill>
                  <a:srgbClr val="133C68"/>
                </a:solidFill>
                <a:latin typeface="Avenir Book" panose="02000503020000020003" pitchFamily="2" charset="0"/>
              </a:rPr>
              <a:t>Single-cell DB for manual annotation </a:t>
            </a:r>
          </a:p>
          <a:p>
            <a:pPr marL="0" indent="0">
              <a:buNone/>
            </a:pPr>
            <a:r>
              <a:rPr lang="en-US" b="1" dirty="0">
                <a:solidFill>
                  <a:schemeClr val="bg1">
                    <a:lumMod val="50000"/>
                  </a:schemeClr>
                </a:solidFill>
                <a:latin typeface="Avenir Book" panose="02000503020000020003" pitchFamily="2" charset="0"/>
              </a:rPr>
              <a:t>	Meaning you have your set of genes and search for them one by one in 	these DB</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Human cell atlas (HCA) </a:t>
            </a:r>
            <a:r>
              <a:rPr lang="en-US" dirty="0">
                <a:solidFill>
                  <a:schemeClr val="bg1">
                    <a:lumMod val="50000"/>
                  </a:schemeClr>
                </a:solidFill>
                <a:latin typeface="Avenir Book" panose="02000503020000020003" pitchFamily="2" charset="0"/>
                <a:hlinkClick r:id="rId2"/>
              </a:rPr>
              <a:t>https://www.ebi.ac.uk/humancellatlas/project-catalogue/</a:t>
            </a:r>
            <a:r>
              <a:rPr lang="en-US" dirty="0">
                <a:solidFill>
                  <a:schemeClr val="bg1">
                    <a:lumMod val="50000"/>
                  </a:schemeClr>
                </a:solidFill>
                <a:latin typeface="Avenir Book" panose="02000503020000020003" pitchFamily="2" charset="0"/>
              </a:rPr>
              <a:t> </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Tabula </a:t>
            </a:r>
            <a:r>
              <a:rPr lang="en-US" dirty="0" err="1">
                <a:solidFill>
                  <a:schemeClr val="bg1">
                    <a:lumMod val="50000"/>
                  </a:schemeClr>
                </a:solidFill>
                <a:latin typeface="Avenir Book" panose="02000503020000020003" pitchFamily="2" charset="0"/>
              </a:rPr>
              <a:t>murris</a:t>
            </a:r>
            <a:r>
              <a:rPr lang="en-US" dirty="0">
                <a:solidFill>
                  <a:schemeClr val="bg1">
                    <a:lumMod val="50000"/>
                  </a:schemeClr>
                </a:solidFill>
                <a:latin typeface="Avenir Book" panose="02000503020000020003" pitchFamily="2" charset="0"/>
              </a:rPr>
              <a:t> (Mouse atlas)</a:t>
            </a:r>
          </a:p>
          <a:p>
            <a:pPr marL="990575" lvl="1" indent="-380990">
              <a:buFont typeface="Arial" panose="020B0604020202020204" pitchFamily="34" charset="0"/>
              <a:buChar char="•"/>
            </a:pPr>
            <a:r>
              <a:rPr lang="en-US" dirty="0">
                <a:solidFill>
                  <a:schemeClr val="bg1">
                    <a:lumMod val="50000"/>
                  </a:schemeClr>
                </a:solidFill>
                <a:latin typeface="Avenir Book" panose="02000503020000020003" pitchFamily="2" charset="0"/>
              </a:rPr>
              <a:t>Broad institute Single-cell portal </a:t>
            </a:r>
            <a:r>
              <a:rPr lang="en-US" dirty="0">
                <a:solidFill>
                  <a:srgbClr val="0000FF"/>
                </a:solidFill>
                <a:latin typeface="Avenir Book" panose="02000503020000020003" pitchFamily="2" charset="0"/>
                <a:hlinkClick r:id="rId3">
                  <a:extLst>
                    <a:ext uri="{A12FA001-AC4F-418D-AE19-62706E023703}">
                      <ahyp:hlinkClr xmlns:ahyp="http://schemas.microsoft.com/office/drawing/2018/hyperlinkcolor" val="tx"/>
                    </a:ext>
                  </a:extLst>
                </a:hlinkClick>
              </a:rPr>
              <a:t>https://singlecell.broadinstitute.org</a:t>
            </a:r>
            <a:r>
              <a:rPr lang="en-US" dirty="0">
                <a:solidFill>
                  <a:schemeClr val="bg1">
                    <a:lumMod val="50000"/>
                  </a:schemeClr>
                </a:solidFill>
                <a:latin typeface="Avenir Book" panose="02000503020000020003" pitchFamily="2" charset="0"/>
                <a:hlinkClick r:id="rId3">
                  <a:extLst>
                    <a:ext uri="{A12FA001-AC4F-418D-AE19-62706E023703}">
                      <ahyp:hlinkClr xmlns:ahyp="http://schemas.microsoft.com/office/drawing/2018/hyperlinkcolor" val="tx"/>
                    </a:ext>
                  </a:extLst>
                </a:hlinkClick>
              </a:rPr>
              <a:t>/</a:t>
            </a:r>
            <a:r>
              <a:rPr lang="en-US" dirty="0">
                <a:solidFill>
                  <a:schemeClr val="bg1">
                    <a:lumMod val="50000"/>
                  </a:schemeClr>
                </a:solidFill>
                <a:latin typeface="Avenir Book" panose="02000503020000020003" pitchFamily="2" charset="0"/>
              </a:rPr>
              <a:t> </a:t>
            </a:r>
          </a:p>
          <a:p>
            <a:pPr marL="990575" lvl="1" indent="-380990">
              <a:buFont typeface="Arial" panose="020B0604020202020204" pitchFamily="34" charset="0"/>
              <a:buChar char="•"/>
            </a:pPr>
            <a:r>
              <a:rPr lang="en-US" dirty="0" err="1">
                <a:solidFill>
                  <a:schemeClr val="bg1">
                    <a:lumMod val="50000"/>
                  </a:schemeClr>
                </a:solidFill>
                <a:latin typeface="Avenir Book" panose="02000503020000020003" pitchFamily="2" charset="0"/>
              </a:rPr>
              <a:t>PanglaoDB</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4">
                  <a:extLst>
                    <a:ext uri="{A12FA001-AC4F-418D-AE19-62706E023703}">
                      <ahyp:hlinkClr xmlns:ahyp="http://schemas.microsoft.com/office/drawing/2018/hyperlinkcolor" val="tx"/>
                    </a:ext>
                  </a:extLst>
                </a:hlinkClick>
              </a:rPr>
              <a:t>https://panglaodb.se</a:t>
            </a:r>
            <a:r>
              <a:rPr lang="en-US" dirty="0">
                <a:solidFill>
                  <a:schemeClr val="bg1">
                    <a:lumMod val="50000"/>
                  </a:schemeClr>
                </a:solidFill>
                <a:latin typeface="Avenir Book" panose="02000503020000020003" pitchFamily="2" charset="0"/>
                <a:hlinkClick r:id="rId4">
                  <a:extLst>
                    <a:ext uri="{A12FA001-AC4F-418D-AE19-62706E023703}">
                      <ahyp:hlinkClr xmlns:ahyp="http://schemas.microsoft.com/office/drawing/2018/hyperlinkcolor" val="tx"/>
                    </a:ext>
                  </a:extLst>
                </a:hlinkClick>
              </a:rPr>
              <a:t>/</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r>
              <a:rPr lang="en-US" dirty="0" err="1">
                <a:solidFill>
                  <a:schemeClr val="bg1">
                    <a:lumMod val="50000"/>
                  </a:schemeClr>
                </a:solidFill>
                <a:latin typeface="Avenir Book" panose="02000503020000020003" pitchFamily="2" charset="0"/>
              </a:rPr>
              <a:t>CellMarker</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5">
                  <a:extLst>
                    <a:ext uri="{A12FA001-AC4F-418D-AE19-62706E023703}">
                      <ahyp:hlinkClr xmlns:ahyp="http://schemas.microsoft.com/office/drawing/2018/hyperlinkcolor" val="tx"/>
                    </a:ext>
                  </a:extLst>
                </a:hlinkClick>
              </a:rPr>
              <a:t>http://biocc.hrbmu.edu.cn/CellMarker/index.</a:t>
            </a:r>
            <a:r>
              <a:rPr lang="en-US" dirty="0">
                <a:solidFill>
                  <a:schemeClr val="bg1">
                    <a:lumMod val="50000"/>
                  </a:schemeClr>
                </a:solidFill>
                <a:latin typeface="Avenir Book" panose="02000503020000020003" pitchFamily="2" charset="0"/>
                <a:hlinkClick r:id="rId5">
                  <a:extLst>
                    <a:ext uri="{A12FA001-AC4F-418D-AE19-62706E023703}">
                      <ahyp:hlinkClr xmlns:ahyp="http://schemas.microsoft.com/office/drawing/2018/hyperlinkcolor" val="tx"/>
                    </a:ext>
                  </a:extLst>
                </a:hlinkClick>
              </a:rPr>
              <a:t>jsp</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endParaRPr lang="en-US" dirty="0">
              <a:latin typeface="Avenir Book" panose="02000503020000020003" pitchFamily="2" charset="0"/>
            </a:endParaRPr>
          </a:p>
          <a:p>
            <a:endParaRPr lang="en-US" dirty="0">
              <a:latin typeface="Avenir Book" panose="02000503020000020003" pitchFamily="2" charset="0"/>
            </a:endParaRPr>
          </a:p>
        </p:txBody>
      </p:sp>
      <p:sp>
        <p:nvSpPr>
          <p:cNvPr id="9" name="scRNA-Seq from fresh cells">
            <a:extLst>
              <a:ext uri="{FF2B5EF4-FFF2-40B4-BE49-F238E27FC236}">
                <a16:creationId xmlns:a16="http://schemas.microsoft.com/office/drawing/2014/main" id="{86C0D381-65C1-AB95-EF8B-1372DCE53369}"/>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Single-cell atlases</a:t>
            </a:r>
          </a:p>
        </p:txBody>
      </p:sp>
    </p:spTree>
    <p:extLst>
      <p:ext uri="{BB962C8B-B14F-4D97-AF65-F5344CB8AC3E}">
        <p14:creationId xmlns:p14="http://schemas.microsoft.com/office/powerpoint/2010/main" val="1321846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F80A6-4268-A04D-8BDF-558EB5D33FFC}"/>
              </a:ext>
            </a:extLst>
          </p:cNvPr>
          <p:cNvSpPr>
            <a:spLocks noGrp="1"/>
          </p:cNvSpPr>
          <p:nvPr>
            <p:ph type="body" idx="1"/>
          </p:nvPr>
        </p:nvSpPr>
        <p:spPr/>
        <p:txBody>
          <a:bodyPr/>
          <a:lstStyle/>
          <a:p>
            <a:pPr marL="0" indent="0">
              <a:buNone/>
            </a:pPr>
            <a:r>
              <a:rPr lang="en-US" dirty="0">
                <a:solidFill>
                  <a:srgbClr val="133C68"/>
                </a:solidFill>
                <a:latin typeface="Avenir Book" panose="02000503020000020003" pitchFamily="2" charset="0"/>
              </a:rPr>
              <a:t>Single-cell DB for manual annotation </a:t>
            </a:r>
          </a:p>
          <a:p>
            <a:pPr marL="0" indent="0">
              <a:buNone/>
            </a:pPr>
            <a:r>
              <a:rPr lang="en-US" b="1" dirty="0">
                <a:solidFill>
                  <a:schemeClr val="bg1">
                    <a:lumMod val="50000"/>
                  </a:schemeClr>
                </a:solidFill>
                <a:latin typeface="Avenir Book" panose="02000503020000020003" pitchFamily="2" charset="0"/>
              </a:rPr>
              <a:t>	</a:t>
            </a:r>
            <a:r>
              <a:rPr lang="en-US" dirty="0" err="1">
                <a:solidFill>
                  <a:schemeClr val="bg1">
                    <a:lumMod val="50000"/>
                  </a:schemeClr>
                </a:solidFill>
                <a:latin typeface="Avenir Book" panose="02000503020000020003" pitchFamily="2" charset="0"/>
              </a:rPr>
              <a:t>PanglaoDB</a:t>
            </a:r>
            <a:r>
              <a:rPr lang="en-US" dirty="0">
                <a:solidFill>
                  <a:schemeClr val="bg1">
                    <a:lumMod val="50000"/>
                  </a:schemeClr>
                </a:solidFill>
                <a:latin typeface="Avenir Book" panose="02000503020000020003" pitchFamily="2" charset="0"/>
              </a:rPr>
              <a:t> </a:t>
            </a:r>
            <a:r>
              <a:rPr lang="en-US" dirty="0">
                <a:solidFill>
                  <a:srgbClr val="0000FF"/>
                </a:solidFill>
                <a:latin typeface="Avenir Book" panose="02000503020000020003" pitchFamily="2" charset="0"/>
                <a:hlinkClick r:id="rId4">
                  <a:extLst>
                    <a:ext uri="{A12FA001-AC4F-418D-AE19-62706E023703}">
                      <ahyp:hlinkClr xmlns:ahyp="http://schemas.microsoft.com/office/drawing/2018/hyperlinkcolor" val="tx"/>
                    </a:ext>
                  </a:extLst>
                </a:hlinkClick>
              </a:rPr>
              <a:t>https://panglaodb.se</a:t>
            </a:r>
            <a:r>
              <a:rPr lang="en-US" dirty="0">
                <a:solidFill>
                  <a:schemeClr val="bg1">
                    <a:lumMod val="50000"/>
                  </a:schemeClr>
                </a:solidFill>
                <a:latin typeface="Avenir Book" panose="02000503020000020003" pitchFamily="2" charset="0"/>
                <a:hlinkClick r:id="rId4">
                  <a:extLst>
                    <a:ext uri="{A12FA001-AC4F-418D-AE19-62706E023703}">
                      <ahyp:hlinkClr xmlns:ahyp="http://schemas.microsoft.com/office/drawing/2018/hyperlinkcolor" val="tx"/>
                    </a:ext>
                  </a:extLst>
                </a:hlinkClick>
              </a:rPr>
              <a:t>/</a:t>
            </a:r>
            <a:endParaRPr lang="en-US" dirty="0">
              <a:solidFill>
                <a:schemeClr val="bg1">
                  <a:lumMod val="50000"/>
                </a:schemeClr>
              </a:solidFill>
              <a:latin typeface="Avenir Book" panose="02000503020000020003" pitchFamily="2" charset="0"/>
            </a:endParaRPr>
          </a:p>
          <a:p>
            <a:pPr marL="990575" lvl="1" indent="-380990">
              <a:buFont typeface="Arial" panose="020B0604020202020204" pitchFamily="34" charset="0"/>
              <a:buChar char="•"/>
            </a:pPr>
            <a:endParaRPr lang="en-US" dirty="0">
              <a:latin typeface="Avenir Book" panose="02000503020000020003" pitchFamily="2" charset="0"/>
            </a:endParaRPr>
          </a:p>
          <a:p>
            <a:endParaRPr lang="en-US" dirty="0">
              <a:latin typeface="Avenir Book" panose="02000503020000020003" pitchFamily="2" charset="0"/>
            </a:endParaRPr>
          </a:p>
        </p:txBody>
      </p:sp>
      <p:pic>
        <p:nvPicPr>
          <p:cNvPr id="5" name="Screen Recording 2022-01-19 at 12.30.19 PM.mov" descr="Screen Recording 2022-01-19 at 12.30.19 PM.mov">
            <a:hlinkClick r:id="" action="ppaction://media"/>
            <a:extLst>
              <a:ext uri="{FF2B5EF4-FFF2-40B4-BE49-F238E27FC236}">
                <a16:creationId xmlns:a16="http://schemas.microsoft.com/office/drawing/2014/main" id="{0A068EAA-3BAC-854F-82AE-B89D7BA600DA}"/>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3115734" y="1888067"/>
            <a:ext cx="5958417" cy="4468284"/>
          </a:xfrm>
        </p:spPr>
      </p:pic>
      <p:sp>
        <p:nvSpPr>
          <p:cNvPr id="7" name="scRNA-Seq from fresh cells">
            <a:extLst>
              <a:ext uri="{FF2B5EF4-FFF2-40B4-BE49-F238E27FC236}">
                <a16:creationId xmlns:a16="http://schemas.microsoft.com/office/drawing/2014/main" id="{3FEF0C07-13C7-637F-2210-A0790B280BC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Single-cell atlases</a:t>
            </a:r>
          </a:p>
        </p:txBody>
      </p:sp>
    </p:spTree>
    <p:extLst>
      <p:ext uri="{BB962C8B-B14F-4D97-AF65-F5344CB8AC3E}">
        <p14:creationId xmlns:p14="http://schemas.microsoft.com/office/powerpoint/2010/main" val="368605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4"/>
          </p:nvPr>
        </p:nvSpPr>
        <p:spPr/>
        <p:txBody>
          <a:bodyPr>
            <a:normAutofit fontScale="92500" lnSpcReduction="10000"/>
          </a:bodyPr>
          <a:lstStyle/>
          <a:p>
            <a:r>
              <a:rPr lang="en-US" dirty="0">
                <a:latin typeface="Avenir Book" panose="02000503020000020003" pitchFamily="2" charset="0"/>
              </a:rPr>
              <a:t>https://</a:t>
            </a:r>
            <a:r>
              <a:rPr lang="en-US" dirty="0" err="1">
                <a:latin typeface="Avenir Book" panose="02000503020000020003" pitchFamily="2" charset="0"/>
              </a:rPr>
              <a:t>www.singlecellcourse.org</a:t>
            </a:r>
            <a:r>
              <a:rPr lang="en-US" dirty="0">
                <a:latin typeface="Avenir Book" panose="02000503020000020003" pitchFamily="2" charset="0"/>
              </a:rPr>
              <a:t>/</a:t>
            </a:r>
          </a:p>
        </p:txBody>
      </p:sp>
      <p:pic>
        <p:nvPicPr>
          <p:cNvPr id="1026" name="Picture 2" descr="Label-centric dataset comparison can project cells from a new experiment onto an annotated reference.">
            <a:extLst>
              <a:ext uri="{FF2B5EF4-FFF2-40B4-BE49-F238E27FC236}">
                <a16:creationId xmlns:a16="http://schemas.microsoft.com/office/drawing/2014/main" id="{7147F386-01E4-C242-8E01-312423867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126" y="3017344"/>
            <a:ext cx="3981663" cy="31814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2B1A7BB-6659-F843-8AEC-80650A7B6F89}"/>
              </a:ext>
            </a:extLst>
          </p:cNvPr>
          <p:cNvSpPr txBox="1"/>
          <p:nvPr/>
        </p:nvSpPr>
        <p:spPr>
          <a:xfrm>
            <a:off x="675061" y="1407412"/>
            <a:ext cx="9880428" cy="2678234"/>
          </a:xfrm>
          <a:prstGeom prst="rect">
            <a:avLst/>
          </a:prstGeom>
          <a:noFill/>
        </p:spPr>
        <p:txBody>
          <a:bodyPr wrap="square">
            <a:spAutoFit/>
          </a:bodyPr>
          <a:lstStyle/>
          <a:p>
            <a:pPr lvl="1"/>
            <a:r>
              <a:rPr lang="en-US" sz="1867" dirty="0">
                <a:solidFill>
                  <a:srgbClr val="133C68"/>
                </a:solidFill>
                <a:latin typeface="Avenir Book" panose="02000503020000020003" pitchFamily="2" charset="0"/>
              </a:rPr>
              <a:t>Project cells or clusters from a new sample onto a reference (Cell Atlas or previous study) to identify cells with novel/unknown identity ----&gt; Cell type like BLAST method</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IMPORTANT: A reference cell type information is needed</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Can be done intra-species</a:t>
            </a:r>
          </a:p>
          <a:p>
            <a:pPr marL="990575" lvl="1" indent="-380990">
              <a:buFont typeface="Arial" panose="020B0604020202020204" pitchFamily="34" charset="0"/>
              <a:buChar char="•"/>
            </a:pPr>
            <a:r>
              <a:rPr lang="en-US" sz="1867" i="1" dirty="0">
                <a:solidFill>
                  <a:srgbClr val="133C68"/>
                </a:solidFill>
                <a:latin typeface="Avenir Book" panose="02000503020000020003" pitchFamily="2" charset="0"/>
              </a:rPr>
              <a:t>Different-omics!</a:t>
            </a:r>
          </a:p>
          <a:p>
            <a:pPr lvl="1"/>
            <a:endParaRPr lang="en-US" sz="1867" i="1" dirty="0">
              <a:solidFill>
                <a:srgbClr val="133C68"/>
              </a:solidFill>
              <a:latin typeface="Avenir Book" panose="02000503020000020003" pitchFamily="2" charset="0"/>
            </a:endParaRPr>
          </a:p>
          <a:p>
            <a:pPr lvl="1"/>
            <a:r>
              <a:rPr lang="en-US" sz="1867" i="1" dirty="0">
                <a:solidFill>
                  <a:srgbClr val="133C68"/>
                </a:solidFill>
                <a:latin typeface="Avenir Book" panose="02000503020000020003" pitchFamily="2" charset="0"/>
              </a:rPr>
              <a:t> Different approaches </a:t>
            </a:r>
          </a:p>
          <a:p>
            <a:pPr marL="1600160" lvl="2" indent="-380990">
              <a:buFont typeface="Arial" panose="020B0604020202020204" pitchFamily="34" charset="0"/>
              <a:buChar char="•"/>
            </a:pPr>
            <a:r>
              <a:rPr lang="en-US" sz="1867" dirty="0">
                <a:solidFill>
                  <a:srgbClr val="133C68"/>
                </a:solidFill>
                <a:latin typeface="Avenir Book" panose="02000503020000020003" pitchFamily="2" charset="0"/>
              </a:rPr>
              <a:t>Correlation-based</a:t>
            </a:r>
          </a:p>
          <a:p>
            <a:pPr marL="1600160" lvl="2" indent="-380990">
              <a:buFont typeface="Arial" panose="020B0604020202020204" pitchFamily="34" charset="0"/>
              <a:buChar char="•"/>
            </a:pPr>
            <a:r>
              <a:rPr lang="en-US" sz="1867" dirty="0">
                <a:solidFill>
                  <a:srgbClr val="133C68"/>
                </a:solidFill>
                <a:latin typeface="Avenir Book" panose="02000503020000020003" pitchFamily="2" charset="0"/>
              </a:rPr>
              <a:t>Supervised classification</a:t>
            </a:r>
          </a:p>
        </p:txBody>
      </p:sp>
      <p:sp>
        <p:nvSpPr>
          <p:cNvPr id="8" name="scRNA-Seq from fresh cells">
            <a:extLst>
              <a:ext uri="{FF2B5EF4-FFF2-40B4-BE49-F238E27FC236}">
                <a16:creationId xmlns:a16="http://schemas.microsoft.com/office/drawing/2014/main" id="{5B412683-8EA2-8092-0068-1369A3D39068}"/>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478629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412803" y="4987747"/>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Rectangle 16"/>
          <p:cNvSpPr/>
          <p:nvPr/>
        </p:nvSpPr>
        <p:spPr bwMode="auto">
          <a:xfrm>
            <a:off x="1915887" y="4318610"/>
            <a:ext cx="2452916" cy="2269886"/>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103770" y="371395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pic>
        <p:nvPicPr>
          <p:cNvPr id="5" name="Picture 4"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867AEA78-CD07-89DA-1217-532F3B6CC3FF}"/>
              </a:ext>
            </a:extLst>
          </p:cNvPr>
          <p:cNvPicPr>
            <a:picLocks noChangeAspect="1"/>
          </p:cNvPicPr>
          <p:nvPr/>
        </p:nvPicPr>
        <p:blipFill>
          <a:blip r:embed="rId2"/>
          <a:stretch>
            <a:fillRect/>
          </a:stretch>
        </p:blipFill>
        <p:spPr>
          <a:xfrm>
            <a:off x="2075376" y="1248221"/>
            <a:ext cx="8421918" cy="2381812"/>
          </a:xfrm>
          <a:prstGeom prst="rect">
            <a:avLst/>
          </a:prstGeom>
        </p:spPr>
      </p:pic>
    </p:spTree>
    <p:extLst>
      <p:ext uri="{BB962C8B-B14F-4D97-AF65-F5344CB8AC3E}">
        <p14:creationId xmlns:p14="http://schemas.microsoft.com/office/powerpoint/2010/main" val="1448870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3"/>
          </p:nvPr>
        </p:nvSpPr>
        <p:spPr/>
        <p:txBody>
          <a:bodyPr>
            <a:normAutofit fontScale="92500" lnSpcReduction="20000"/>
          </a:bodyPr>
          <a:lstStyle/>
          <a:p>
            <a:r>
              <a:rPr lang="en-US" dirty="0" err="1">
                <a:latin typeface="Avenir Book" panose="02000503020000020003" pitchFamily="2" charset="0"/>
              </a:rPr>
              <a:t>Pasquini</a:t>
            </a:r>
            <a:r>
              <a:rPr lang="en-US" dirty="0">
                <a:latin typeface="Avenir Book" panose="02000503020000020003" pitchFamily="2" charset="0"/>
              </a:rPr>
              <a:t> et al, 2021, Computational and Structural Biotechnology Journal</a:t>
            </a:r>
          </a:p>
        </p:txBody>
      </p:sp>
      <p:graphicFrame>
        <p:nvGraphicFramePr>
          <p:cNvPr id="3" name="Table 2">
            <a:extLst>
              <a:ext uri="{FF2B5EF4-FFF2-40B4-BE49-F238E27FC236}">
                <a16:creationId xmlns:a16="http://schemas.microsoft.com/office/drawing/2014/main" id="{D80D64C6-0605-6C4E-87D0-339AE31A57A8}"/>
              </a:ext>
            </a:extLst>
          </p:cNvPr>
          <p:cNvGraphicFramePr>
            <a:graphicFrameLocks noGrp="1"/>
          </p:cNvGraphicFramePr>
          <p:nvPr/>
        </p:nvGraphicFramePr>
        <p:xfrm>
          <a:off x="668866" y="1140883"/>
          <a:ext cx="11064909" cy="5185040"/>
        </p:xfrm>
        <a:graphic>
          <a:graphicData uri="http://schemas.openxmlformats.org/drawingml/2006/table">
            <a:tbl>
              <a:tblPr>
                <a:tableStyleId>{073A0DAA-6AF3-43AB-8588-CEC1D06C72B9}</a:tableStyleId>
              </a:tblPr>
              <a:tblGrid>
                <a:gridCol w="3388161">
                  <a:extLst>
                    <a:ext uri="{9D8B030D-6E8A-4147-A177-3AD203B41FA5}">
                      <a16:colId xmlns:a16="http://schemas.microsoft.com/office/drawing/2014/main" val="1840907492"/>
                    </a:ext>
                  </a:extLst>
                </a:gridCol>
                <a:gridCol w="2135395">
                  <a:extLst>
                    <a:ext uri="{9D8B030D-6E8A-4147-A177-3AD203B41FA5}">
                      <a16:colId xmlns:a16="http://schemas.microsoft.com/office/drawing/2014/main" val="3969646268"/>
                    </a:ext>
                  </a:extLst>
                </a:gridCol>
                <a:gridCol w="2039304">
                  <a:extLst>
                    <a:ext uri="{9D8B030D-6E8A-4147-A177-3AD203B41FA5}">
                      <a16:colId xmlns:a16="http://schemas.microsoft.com/office/drawing/2014/main" val="1433437257"/>
                    </a:ext>
                  </a:extLst>
                </a:gridCol>
                <a:gridCol w="3502049">
                  <a:extLst>
                    <a:ext uri="{9D8B030D-6E8A-4147-A177-3AD203B41FA5}">
                      <a16:colId xmlns:a16="http://schemas.microsoft.com/office/drawing/2014/main" val="3541112527"/>
                    </a:ext>
                  </a:extLst>
                </a:gridCol>
              </a:tblGrid>
              <a:tr h="254316">
                <a:tc>
                  <a:txBody>
                    <a:bodyPr/>
                    <a:lstStyle/>
                    <a:p>
                      <a:pPr algn="ctr" fontAlgn="b"/>
                      <a:r>
                        <a:rPr lang="en-US" sz="1600" b="1" u="none" strike="noStrike" dirty="0">
                          <a:effectLst/>
                        </a:rPr>
                        <a:t>Approach</a:t>
                      </a:r>
                      <a:endParaRPr lang="en-US" sz="1600" b="1"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a:effectLst/>
                        </a:rPr>
                        <a:t>Tool name</a:t>
                      </a:r>
                      <a:endParaRPr lang="en-US" sz="1600" b="1"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dirty="0">
                          <a:effectLst/>
                        </a:rPr>
                        <a:t>Language</a:t>
                      </a:r>
                      <a:endParaRPr lang="en-US" sz="1600" b="1"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b="1" u="none" strike="noStrike" dirty="0">
                          <a:effectLst/>
                        </a:rPr>
                        <a:t>Computational approach</a:t>
                      </a:r>
                      <a:endParaRPr lang="en-US" sz="1600" b="1"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930390984"/>
                  </a:ext>
                </a:extLst>
              </a:tr>
              <a:tr h="342575">
                <a:tc rowSpan="7">
                  <a:txBody>
                    <a:bodyPr/>
                    <a:lstStyle/>
                    <a:p>
                      <a:pPr algn="ctr" fontAlgn="ctr"/>
                      <a:r>
                        <a:rPr lang="en-US" sz="1900" b="1" u="none" strike="noStrike" dirty="0">
                          <a:effectLst/>
                        </a:rPr>
                        <a:t>Correlation-based</a:t>
                      </a:r>
                      <a:endParaRPr lang="en-US" sz="1900" b="1" i="0" u="none" strike="noStrike" dirty="0">
                        <a:solidFill>
                          <a:srgbClr val="2E2E2E"/>
                        </a:solidFill>
                        <a:effectLst/>
                        <a:latin typeface="Georgia" panose="02040502050405020303" pitchFamily="18" charset="0"/>
                      </a:endParaRPr>
                    </a:p>
                  </a:txBody>
                  <a:tcPr marL="10476" marR="10476" marT="10476" marB="0" anchor="ctr"/>
                </a:tc>
                <a:tc>
                  <a:txBody>
                    <a:bodyPr/>
                    <a:lstStyle/>
                    <a:p>
                      <a:pPr algn="l" fontAlgn="b"/>
                      <a:r>
                        <a:rPr lang="en-US" sz="1600" u="none" strike="noStrike">
                          <a:effectLst/>
                        </a:rPr>
                        <a:t>scmap-cluster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Cosine, Spearman, Pearson</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42337962"/>
                  </a:ext>
                </a:extLst>
              </a:tr>
              <a:tr h="254316">
                <a:tc vMerge="1">
                  <a:txBody>
                    <a:bodyPr/>
                    <a:lstStyle/>
                    <a:p>
                      <a:endParaRPr lang="en-US"/>
                    </a:p>
                  </a:txBody>
                  <a:tcPr/>
                </a:tc>
                <a:tc>
                  <a:txBody>
                    <a:bodyPr/>
                    <a:lstStyle/>
                    <a:p>
                      <a:pPr algn="l" fontAlgn="b"/>
                      <a:r>
                        <a:rPr lang="en-US" sz="1600" u="none" strike="noStrike">
                          <a:effectLst/>
                        </a:rPr>
                        <a:t>scmap-cell</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Cosine distance based kNN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35870521"/>
                  </a:ext>
                </a:extLst>
              </a:tr>
              <a:tr h="254316">
                <a:tc vMerge="1">
                  <a:txBody>
                    <a:bodyPr/>
                    <a:lstStyle/>
                    <a:p>
                      <a:endParaRPr lang="en-US"/>
                    </a:p>
                  </a:txBody>
                  <a:tcPr/>
                </a:tc>
                <a:tc>
                  <a:txBody>
                    <a:bodyPr/>
                    <a:lstStyle/>
                    <a:p>
                      <a:pPr algn="l" fontAlgn="b"/>
                      <a:r>
                        <a:rPr lang="en-US" sz="1600" u="none" strike="noStrike">
                          <a:effectLst/>
                        </a:rPr>
                        <a:t>SingleR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566559551"/>
                  </a:ext>
                </a:extLst>
              </a:tr>
              <a:tr h="254316">
                <a:tc vMerge="1">
                  <a:txBody>
                    <a:bodyPr/>
                    <a:lstStyle/>
                    <a:p>
                      <a:endParaRPr lang="en-US"/>
                    </a:p>
                  </a:txBody>
                  <a:tcPr/>
                </a:tc>
                <a:tc>
                  <a:txBody>
                    <a:bodyPr/>
                    <a:lstStyle/>
                    <a:p>
                      <a:pPr algn="l" fontAlgn="b"/>
                      <a:r>
                        <a:rPr lang="en-US" sz="1600" u="none" strike="noStrike" dirty="0">
                          <a:effectLst/>
                        </a:rPr>
                        <a:t>CHETAH</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Spearman + confidence</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132077333"/>
                  </a:ext>
                </a:extLst>
              </a:tr>
              <a:tr h="254316">
                <a:tc vMerge="1">
                  <a:txBody>
                    <a:bodyPr/>
                    <a:lstStyle/>
                    <a:p>
                      <a:endParaRPr lang="en-US"/>
                    </a:p>
                  </a:txBody>
                  <a:tcPr/>
                </a:tc>
                <a:tc>
                  <a:txBody>
                    <a:bodyPr/>
                    <a:lstStyle/>
                    <a:p>
                      <a:pPr algn="l" fontAlgn="b"/>
                      <a:r>
                        <a:rPr lang="en-US" sz="1600" u="none" strike="noStrike">
                          <a:effectLst/>
                        </a:rPr>
                        <a:t>scMatch</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 Pearson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910539951"/>
                  </a:ext>
                </a:extLst>
              </a:tr>
              <a:tr h="342575">
                <a:tc vMerge="1">
                  <a:txBody>
                    <a:bodyPr/>
                    <a:lstStyle/>
                    <a:p>
                      <a:endParaRPr lang="en-US"/>
                    </a:p>
                  </a:txBody>
                  <a:tcPr/>
                </a:tc>
                <a:tc>
                  <a:txBody>
                    <a:bodyPr/>
                    <a:lstStyle/>
                    <a:p>
                      <a:pPr algn="l" fontAlgn="b"/>
                      <a:r>
                        <a:rPr lang="en-US" sz="1600" u="none" strike="noStrike">
                          <a:effectLst/>
                        </a:rPr>
                        <a:t>ClustifyR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Spearman, Pearson, Kendall, cosine</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000099089"/>
                  </a:ext>
                </a:extLst>
              </a:tr>
              <a:tr h="342575">
                <a:tc vMerge="1">
                  <a:txBody>
                    <a:bodyPr/>
                    <a:lstStyle/>
                    <a:p>
                      <a:endParaRPr lang="en-US"/>
                    </a:p>
                  </a:txBody>
                  <a:tcPr/>
                </a:tc>
                <a:tc>
                  <a:txBody>
                    <a:bodyPr/>
                    <a:lstStyle/>
                    <a:p>
                      <a:pPr algn="l" fontAlgn="b"/>
                      <a:r>
                        <a:rPr lang="en-US" sz="1600" u="none" strike="noStrike">
                          <a:effectLst/>
                        </a:rPr>
                        <a:t>CIPR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Dot product, Spearman, Pearson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451560461"/>
                  </a:ext>
                </a:extLst>
              </a:tr>
              <a:tr h="254316">
                <a:tc rowSpan="11">
                  <a:txBody>
                    <a:bodyPr/>
                    <a:lstStyle/>
                    <a:p>
                      <a:pPr algn="ctr" fontAlgn="ctr"/>
                      <a:r>
                        <a:rPr lang="en-US" sz="1900" b="1" u="none" strike="noStrike" dirty="0">
                          <a:effectLst/>
                        </a:rPr>
                        <a:t>Supervised classification-based</a:t>
                      </a:r>
                      <a:endParaRPr lang="en-US" sz="1900" b="1" i="0" u="none" strike="noStrike" dirty="0">
                        <a:solidFill>
                          <a:srgbClr val="2E2E2E"/>
                        </a:solidFill>
                        <a:effectLst/>
                        <a:latin typeface="Georgia" panose="02040502050405020303" pitchFamily="18" charset="0"/>
                      </a:endParaRPr>
                    </a:p>
                  </a:txBody>
                  <a:tcPr marL="10476" marR="10476" marT="10476" marB="0" anchor="ctr"/>
                </a:tc>
                <a:tc>
                  <a:txBody>
                    <a:bodyPr/>
                    <a:lstStyle/>
                    <a:p>
                      <a:pPr algn="l" fontAlgn="b"/>
                      <a:r>
                        <a:rPr lang="en-US" sz="1600" u="none" strike="noStrike">
                          <a:effectLst/>
                        </a:rPr>
                        <a:t>CaSTLe</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XGBoost classifier</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156642703"/>
                  </a:ext>
                </a:extLst>
              </a:tr>
              <a:tr h="342575">
                <a:tc vMerge="1">
                  <a:txBody>
                    <a:bodyPr/>
                    <a:lstStyle/>
                    <a:p>
                      <a:endParaRPr lang="en-US"/>
                    </a:p>
                  </a:txBody>
                  <a:tcPr/>
                </a:tc>
                <a:tc>
                  <a:txBody>
                    <a:bodyPr/>
                    <a:lstStyle/>
                    <a:p>
                      <a:pPr algn="l" fontAlgn="b"/>
                      <a:r>
                        <a:rPr lang="en-US" sz="1600" u="none" strike="noStrike">
                          <a:effectLst/>
                        </a:rPr>
                        <a:t>Moana</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kNN-smoothing + SVM</a:t>
                      </a:r>
                      <a:endParaRPr lang="en-US" sz="1600" b="0" i="1"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763308086"/>
                  </a:ext>
                </a:extLst>
              </a:tr>
              <a:tr h="254316">
                <a:tc vMerge="1">
                  <a:txBody>
                    <a:bodyPr/>
                    <a:lstStyle/>
                    <a:p>
                      <a:endParaRPr lang="en-US"/>
                    </a:p>
                  </a:txBody>
                  <a:tcPr/>
                </a:tc>
                <a:tc>
                  <a:txBody>
                    <a:bodyPr/>
                    <a:lstStyle/>
                    <a:p>
                      <a:pPr algn="l" fontAlgn="b"/>
                      <a:r>
                        <a:rPr lang="en-US" sz="1600" u="none" strike="noStrike">
                          <a:effectLst/>
                        </a:rPr>
                        <a:t>LAmbDA</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Multiple ML techniques</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12911396"/>
                  </a:ext>
                </a:extLst>
              </a:tr>
              <a:tr h="254316">
                <a:tc vMerge="1">
                  <a:txBody>
                    <a:bodyPr/>
                    <a:lstStyle/>
                    <a:p>
                      <a:endParaRPr lang="en-US"/>
                    </a:p>
                  </a:txBody>
                  <a:tcPr/>
                </a:tc>
                <a:tc>
                  <a:txBody>
                    <a:bodyPr/>
                    <a:lstStyle/>
                    <a:p>
                      <a:pPr algn="l" fontAlgn="b"/>
                      <a:r>
                        <a:rPr lang="en-US" sz="1600" u="none" strike="noStrike">
                          <a:effectLst/>
                        </a:rPr>
                        <a:t>superCT</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Web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Artificial Neural Network</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3258539245"/>
                  </a:ext>
                </a:extLst>
              </a:tr>
              <a:tr h="254316">
                <a:tc vMerge="1">
                  <a:txBody>
                    <a:bodyPr/>
                    <a:lstStyle/>
                    <a:p>
                      <a:endParaRPr lang="en-US"/>
                    </a:p>
                  </a:txBody>
                  <a:tcPr/>
                </a:tc>
                <a:tc>
                  <a:txBody>
                    <a:bodyPr/>
                    <a:lstStyle/>
                    <a:p>
                      <a:pPr algn="l" fontAlgn="b"/>
                      <a:r>
                        <a:rPr lang="en-US" sz="1600" u="none" strike="noStrike">
                          <a:effectLst/>
                        </a:rPr>
                        <a:t>SingleCellNet</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Random Forest</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482143793"/>
                  </a:ext>
                </a:extLst>
              </a:tr>
              <a:tr h="254316">
                <a:tc vMerge="1">
                  <a:txBody>
                    <a:bodyPr/>
                    <a:lstStyle/>
                    <a:p>
                      <a:endParaRPr lang="en-US"/>
                    </a:p>
                  </a:txBody>
                  <a:tcPr/>
                </a:tc>
                <a:tc>
                  <a:txBody>
                    <a:bodyPr/>
                    <a:lstStyle/>
                    <a:p>
                      <a:pPr algn="l" fontAlgn="b"/>
                      <a:r>
                        <a:rPr lang="en-US" sz="1600" u="none" strike="noStrike" dirty="0">
                          <a:effectLst/>
                        </a:rPr>
                        <a:t>Garnett</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Elastic net regression</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659678677"/>
                  </a:ext>
                </a:extLst>
              </a:tr>
              <a:tr h="254316">
                <a:tc vMerge="1">
                  <a:txBody>
                    <a:bodyPr/>
                    <a:lstStyle/>
                    <a:p>
                      <a:endParaRPr lang="en-US"/>
                    </a:p>
                  </a:txBody>
                  <a:tcPr/>
                </a:tc>
                <a:tc>
                  <a:txBody>
                    <a:bodyPr/>
                    <a:lstStyle/>
                    <a:p>
                      <a:pPr algn="l" fontAlgn="b"/>
                      <a:r>
                        <a:rPr lang="en-US" sz="1600" u="none" strike="noStrike" dirty="0" err="1">
                          <a:effectLst/>
                        </a:rPr>
                        <a:t>scPred</a:t>
                      </a:r>
                      <a:endParaRPr lang="en-US" sz="1600" b="0" i="0" u="none" strike="noStrike" dirty="0">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SVM</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775492004"/>
                  </a:ext>
                </a:extLst>
              </a:tr>
              <a:tr h="254316">
                <a:tc vMerge="1">
                  <a:txBody>
                    <a:bodyPr/>
                    <a:lstStyle/>
                    <a:p>
                      <a:endParaRPr lang="en-US"/>
                    </a:p>
                  </a:txBody>
                  <a:tcPr/>
                </a:tc>
                <a:tc>
                  <a:txBody>
                    <a:bodyPr/>
                    <a:lstStyle/>
                    <a:p>
                      <a:pPr algn="l" fontAlgn="b"/>
                      <a:r>
                        <a:rPr lang="en-US" sz="1600" u="none" strike="noStrike">
                          <a:effectLst/>
                        </a:rPr>
                        <a:t>ACTINN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Artificial Neural Network</a:t>
                      </a:r>
                      <a:endParaRPr lang="en-US" sz="1600" b="0" i="0"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230822730"/>
                  </a:ext>
                </a:extLst>
              </a:tr>
              <a:tr h="254316">
                <a:tc vMerge="1">
                  <a:txBody>
                    <a:bodyPr/>
                    <a:lstStyle/>
                    <a:p>
                      <a:endParaRPr lang="en-US"/>
                    </a:p>
                  </a:txBody>
                  <a:tcPr/>
                </a:tc>
                <a:tc>
                  <a:txBody>
                    <a:bodyPr/>
                    <a:lstStyle/>
                    <a:p>
                      <a:pPr algn="l" fontAlgn="b"/>
                      <a:r>
                        <a:rPr lang="en-US" sz="1600" u="none" strike="noStrike" kern="1200" dirty="0" err="1">
                          <a:solidFill>
                            <a:schemeClr val="dk1"/>
                          </a:solidFill>
                          <a:effectLst/>
                          <a:latin typeface="+mn-lt"/>
                          <a:ea typeface="+mn-ea"/>
                          <a:cs typeface="+mn-cs"/>
                        </a:rPr>
                        <a:t>OnClass</a:t>
                      </a:r>
                      <a:endParaRPr lang="en-US" sz="1600" u="none" strike="noStrike" kern="1200" dirty="0">
                        <a:solidFill>
                          <a:schemeClr val="dk1"/>
                        </a:solidFill>
                        <a:effectLst/>
                        <a:latin typeface="+mn-lt"/>
                        <a:ea typeface="+mn-ea"/>
                        <a:cs typeface="+mn-cs"/>
                      </a:endParaRPr>
                    </a:p>
                  </a:txBody>
                  <a:tcPr marL="10476" marR="10476" marT="10476" marB="0" anchor="b"/>
                </a:tc>
                <a:tc>
                  <a:txBody>
                    <a:bodyPr/>
                    <a:lstStyle/>
                    <a:p>
                      <a:pPr algn="l" fontAlgn="b"/>
                      <a:r>
                        <a:rPr lang="en-US" sz="1600" u="none" strike="noStrike">
                          <a:effectLst/>
                        </a:rPr>
                        <a:t>Python</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kNN and Bilinear Neural Network</a:t>
                      </a:r>
                      <a:endParaRPr lang="en-US" sz="1600" b="0" i="1" u="none" strike="noStrike">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2461607416"/>
                  </a:ext>
                </a:extLst>
              </a:tr>
              <a:tr h="254316">
                <a:tc vMerge="1">
                  <a:txBody>
                    <a:bodyPr/>
                    <a:lstStyle/>
                    <a:p>
                      <a:endParaRPr lang="en-US"/>
                    </a:p>
                  </a:txBody>
                  <a:tcPr/>
                </a:tc>
                <a:tc>
                  <a:txBody>
                    <a:bodyPr/>
                    <a:lstStyle/>
                    <a:p>
                      <a:pPr algn="l" fontAlgn="b"/>
                      <a:r>
                        <a:rPr lang="en-US" sz="1600" u="none" strike="noStrike">
                          <a:effectLst/>
                        </a:rPr>
                        <a:t>scClassify</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a:effectLst/>
                        </a:rPr>
                        <a:t>R, Shiny app</a:t>
                      </a:r>
                      <a:endParaRPr lang="en-US" sz="1600" b="0" i="0" u="none" strike="noStrike">
                        <a:solidFill>
                          <a:srgbClr val="2E2E2E"/>
                        </a:solidFill>
                        <a:effectLst/>
                        <a:latin typeface="Georgia" panose="02040502050405020303" pitchFamily="18" charset="0"/>
                      </a:endParaRPr>
                    </a:p>
                  </a:txBody>
                  <a:tcPr marL="10476" marR="10476" marT="10476" marB="0" anchor="b"/>
                </a:tc>
                <a:tc>
                  <a:txBody>
                    <a:bodyPr/>
                    <a:lstStyle/>
                    <a:p>
                      <a:pPr algn="l" fontAlgn="b"/>
                      <a:r>
                        <a:rPr lang="en-US" sz="1600" u="none" strike="noStrike" dirty="0">
                          <a:effectLst/>
                        </a:rPr>
                        <a:t>Weighted </a:t>
                      </a:r>
                      <a:r>
                        <a:rPr lang="en-US" sz="1600" u="none" strike="noStrike" dirty="0" err="1">
                          <a:effectLst/>
                        </a:rPr>
                        <a:t>kNN</a:t>
                      </a:r>
                      <a:r>
                        <a:rPr lang="en-US" sz="1600" u="none" strike="noStrike" dirty="0">
                          <a:effectLst/>
                        </a:rPr>
                        <a:t> classifier</a:t>
                      </a:r>
                      <a:endParaRPr lang="en-US" sz="1600" b="0" i="0" u="none" strike="noStrike" dirty="0">
                        <a:solidFill>
                          <a:srgbClr val="2E2E2E"/>
                        </a:solidFill>
                        <a:effectLst/>
                        <a:latin typeface="Georgia" panose="02040502050405020303" pitchFamily="18" charset="0"/>
                      </a:endParaRPr>
                    </a:p>
                  </a:txBody>
                  <a:tcPr marL="10476" marR="10476" marT="10476" marB="0" anchor="b"/>
                </a:tc>
                <a:extLst>
                  <a:ext uri="{0D108BD9-81ED-4DB2-BD59-A6C34878D82A}">
                    <a16:rowId xmlns:a16="http://schemas.microsoft.com/office/drawing/2014/main" val="1458924654"/>
                  </a:ext>
                </a:extLst>
              </a:tr>
              <a:tr h="254316">
                <a:tc vMerge="1">
                  <a:txBody>
                    <a:bodyPr/>
                    <a:lstStyle/>
                    <a:p>
                      <a:pPr algn="ctr" fontAlgn="ctr"/>
                      <a:endParaRPr lang="en-US" sz="1400" b="1" i="0" u="none" strike="noStrike" dirty="0">
                        <a:solidFill>
                          <a:srgbClr val="2E2E2E"/>
                        </a:solidFill>
                        <a:effectLst/>
                        <a:latin typeface="Georgia" panose="02040502050405020303" pitchFamily="18" charset="0"/>
                      </a:endParaRPr>
                    </a:p>
                  </a:txBody>
                  <a:tcPr marL="7857" marR="7857" marT="7857" marB="0" anchor="ctr"/>
                </a:tc>
                <a:tc>
                  <a:txBody>
                    <a:bodyPr/>
                    <a:lstStyle/>
                    <a:p>
                      <a:pPr algn="l" fontAlgn="b"/>
                      <a:r>
                        <a:rPr lang="en-US" sz="1600" u="none" strike="noStrike" kern="1200" dirty="0" err="1">
                          <a:solidFill>
                            <a:schemeClr val="dk1"/>
                          </a:solidFill>
                          <a:effectLst/>
                          <a:latin typeface="+mn-lt"/>
                          <a:ea typeface="+mn-ea"/>
                          <a:cs typeface="+mn-cs"/>
                        </a:rPr>
                        <a:t>scArches</a:t>
                      </a:r>
                      <a:endParaRPr lang="en-US" sz="1600" u="none" strike="noStrike" kern="1200" dirty="0">
                        <a:solidFill>
                          <a:schemeClr val="dk1"/>
                        </a:solidFill>
                        <a:effectLst/>
                        <a:latin typeface="+mn-lt"/>
                        <a:ea typeface="+mn-ea"/>
                        <a:cs typeface="+mn-cs"/>
                      </a:endParaRPr>
                    </a:p>
                  </a:txBody>
                  <a:tcPr marL="10476" marR="10476" marT="10476" marB="0" anchor="b"/>
                </a:tc>
                <a:tc>
                  <a:txBody>
                    <a:bodyPr/>
                    <a:lstStyle/>
                    <a:p>
                      <a:pPr algn="l" fontAlgn="b"/>
                      <a:r>
                        <a:rPr lang="en-US" sz="1600" u="none" strike="noStrike" kern="1200" dirty="0">
                          <a:solidFill>
                            <a:schemeClr val="dk1"/>
                          </a:solidFill>
                          <a:effectLst/>
                          <a:latin typeface="+mn-lt"/>
                          <a:ea typeface="+mn-ea"/>
                          <a:cs typeface="+mn-cs"/>
                        </a:rPr>
                        <a:t>Python</a:t>
                      </a:r>
                    </a:p>
                  </a:txBody>
                  <a:tcPr marL="10476" marR="10476" marT="10476" marB="0" anchor="b"/>
                </a:tc>
                <a:tc>
                  <a:txBody>
                    <a:bodyPr/>
                    <a:lstStyle/>
                    <a:p>
                      <a:pPr algn="l" fontAlgn="b"/>
                      <a:r>
                        <a:rPr lang="en-US" sz="1600" u="none" strike="noStrike" kern="1200" dirty="0">
                          <a:solidFill>
                            <a:schemeClr val="dk1"/>
                          </a:solidFill>
                          <a:effectLst/>
                          <a:latin typeface="+mn-lt"/>
                          <a:ea typeface="+mn-ea"/>
                          <a:cs typeface="+mn-cs"/>
                        </a:rPr>
                        <a:t>Autoencoder</a:t>
                      </a:r>
                    </a:p>
                  </a:txBody>
                  <a:tcPr marL="10476" marR="10476" marT="10476" marB="0" anchor="b"/>
                </a:tc>
                <a:extLst>
                  <a:ext uri="{0D108BD9-81ED-4DB2-BD59-A6C34878D82A}">
                    <a16:rowId xmlns:a16="http://schemas.microsoft.com/office/drawing/2014/main" val="3649665216"/>
                  </a:ext>
                </a:extLst>
              </a:tr>
            </a:tbl>
          </a:graphicData>
        </a:graphic>
      </p:graphicFrame>
      <p:sp>
        <p:nvSpPr>
          <p:cNvPr id="9" name="scRNA-Seq from fresh cells">
            <a:extLst>
              <a:ext uri="{FF2B5EF4-FFF2-40B4-BE49-F238E27FC236}">
                <a16:creationId xmlns:a16="http://schemas.microsoft.com/office/drawing/2014/main" id="{13250FCF-5F2E-ABED-106B-401D8211971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3142420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D2C54B5-5A64-054B-A3B8-715C428AA838}"/>
              </a:ext>
            </a:extLst>
          </p:cNvPr>
          <p:cNvSpPr>
            <a:spLocks noGrp="1"/>
          </p:cNvSpPr>
          <p:nvPr>
            <p:ph sz="quarter" idx="13"/>
          </p:nvPr>
        </p:nvSpPr>
        <p:spPr>
          <a:xfrm>
            <a:off x="2280965" y="6092494"/>
            <a:ext cx="7861300" cy="673100"/>
          </a:xfrm>
        </p:spPr>
        <p:txBody>
          <a:bodyPr>
            <a:normAutofit fontScale="92500" lnSpcReduction="20000"/>
          </a:bodyPr>
          <a:lstStyle/>
          <a:p>
            <a:r>
              <a:rPr lang="en-US" dirty="0" err="1">
                <a:latin typeface="Avenir Book" panose="02000503020000020003" pitchFamily="2" charset="0"/>
              </a:rPr>
              <a:t>Pasquini</a:t>
            </a:r>
            <a:r>
              <a:rPr lang="en-US" dirty="0">
                <a:latin typeface="Avenir Book" panose="02000503020000020003" pitchFamily="2" charset="0"/>
              </a:rPr>
              <a:t> et al, 2021, Computational and Structural Biotechnology Journal</a:t>
            </a:r>
          </a:p>
        </p:txBody>
      </p:sp>
      <p:pic>
        <p:nvPicPr>
          <p:cNvPr id="9218" name="Picture 2" descr="scmap – projection of single-cell RNA-seq data across data sets | RNA-Seq  Blog">
            <a:extLst>
              <a:ext uri="{FF2B5EF4-FFF2-40B4-BE49-F238E27FC236}">
                <a16:creationId xmlns:a16="http://schemas.microsoft.com/office/drawing/2014/main" id="{38C4C445-D85E-2545-8D6E-F2245A4E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402" y="1371419"/>
            <a:ext cx="4743041" cy="2732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BBC5F26-C108-D240-B961-BBF8B29E4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123" y="1517381"/>
            <a:ext cx="1432928" cy="16492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A6C7D95-2F30-1848-BDFA-E00AB91D407D}"/>
              </a:ext>
            </a:extLst>
          </p:cNvPr>
          <p:cNvSpPr txBox="1"/>
          <p:nvPr/>
        </p:nvSpPr>
        <p:spPr>
          <a:xfrm>
            <a:off x="1929036" y="4104108"/>
            <a:ext cx="8333928" cy="1241622"/>
          </a:xfrm>
          <a:prstGeom prst="rect">
            <a:avLst/>
          </a:prstGeom>
          <a:noFill/>
        </p:spPr>
        <p:txBody>
          <a:bodyPr wrap="square">
            <a:spAutoFit/>
          </a:bodyPr>
          <a:lstStyle/>
          <a:p>
            <a:r>
              <a:rPr lang="en-US" sz="1867" dirty="0">
                <a:solidFill>
                  <a:srgbClr val="133C68"/>
                </a:solidFill>
                <a:latin typeface="Avenir Book" panose="02000503020000020003" pitchFamily="2" charset="0"/>
              </a:rPr>
              <a:t>The search can be done by cluster or by cell , in each cluster/cell by its centroid (a vector of the median value of the expression of each gene) and measure the similarity between c and each cluster centroid or cell in the refence is calculated and ranked</a:t>
            </a:r>
          </a:p>
        </p:txBody>
      </p:sp>
      <p:sp>
        <p:nvSpPr>
          <p:cNvPr id="3" name="scRNA-Seq from fresh cells">
            <a:extLst>
              <a:ext uri="{FF2B5EF4-FFF2-40B4-BE49-F238E27FC236}">
                <a16:creationId xmlns:a16="http://schemas.microsoft.com/office/drawing/2014/main" id="{6134D3AE-A9E9-EE44-397F-2AA262C4B0AB}"/>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Approach 2: Automated tools</a:t>
            </a:r>
          </a:p>
        </p:txBody>
      </p:sp>
    </p:spTree>
    <p:extLst>
      <p:ext uri="{BB962C8B-B14F-4D97-AF65-F5344CB8AC3E}">
        <p14:creationId xmlns:p14="http://schemas.microsoft.com/office/powerpoint/2010/main" val="3849051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0F77F2-C1F8-2145-8EDD-FF9B610D573B}"/>
              </a:ext>
            </a:extLst>
          </p:cNvPr>
          <p:cNvSpPr>
            <a:spLocks noGrp="1"/>
          </p:cNvSpPr>
          <p:nvPr>
            <p:ph type="body" idx="1"/>
          </p:nvPr>
        </p:nvSpPr>
        <p:spPr>
          <a:xfrm>
            <a:off x="900080" y="1101733"/>
            <a:ext cx="10841880" cy="3393960"/>
          </a:xfrm>
        </p:spPr>
        <p:txBody>
          <a:bodyPr/>
          <a:lstStyle/>
          <a:p>
            <a:r>
              <a:rPr lang="en-US" dirty="0">
                <a:latin typeface="Avenir Book" panose="02000503020000020003" pitchFamily="2" charset="0"/>
              </a:rPr>
              <a:t>An ideal cluster/cell type  annotation process is composed of three major steps: automatic cell annotation, manual cell annotation and verification</a:t>
            </a:r>
          </a:p>
        </p:txBody>
      </p:sp>
      <p:sp>
        <p:nvSpPr>
          <p:cNvPr id="6" name="Content Placeholder 5">
            <a:extLst>
              <a:ext uri="{FF2B5EF4-FFF2-40B4-BE49-F238E27FC236}">
                <a16:creationId xmlns:a16="http://schemas.microsoft.com/office/drawing/2014/main" id="{8F5AD971-9085-7249-8341-663F25C5E79D}"/>
              </a:ext>
            </a:extLst>
          </p:cNvPr>
          <p:cNvSpPr>
            <a:spLocks noGrp="1"/>
          </p:cNvSpPr>
          <p:nvPr>
            <p:ph sz="quarter" idx="13"/>
          </p:nvPr>
        </p:nvSpPr>
        <p:spPr/>
        <p:txBody>
          <a:bodyPr>
            <a:normAutofit fontScale="92500" lnSpcReduction="20000"/>
          </a:bodyPr>
          <a:lstStyle/>
          <a:p>
            <a:r>
              <a:rPr lang="en-US" dirty="0">
                <a:latin typeface="Avenir Book" panose="02000503020000020003" pitchFamily="2" charset="0"/>
              </a:rPr>
              <a:t>Clarke, Z.A., Andrews, T.S., Atif, J. </a:t>
            </a:r>
            <a:r>
              <a:rPr lang="en-US" i="1" dirty="0">
                <a:latin typeface="Avenir Book" panose="02000503020000020003" pitchFamily="2" charset="0"/>
              </a:rPr>
              <a:t>et al Nat </a:t>
            </a:r>
            <a:r>
              <a:rPr lang="en-US" i="1" dirty="0" err="1">
                <a:latin typeface="Avenir Book" panose="02000503020000020003" pitchFamily="2" charset="0"/>
              </a:rPr>
              <a:t>Protoc</a:t>
            </a:r>
            <a:r>
              <a:rPr lang="en-US" dirty="0">
                <a:latin typeface="Avenir Book" panose="02000503020000020003" pitchFamily="2" charset="0"/>
              </a:rPr>
              <a:t> </a:t>
            </a:r>
            <a:r>
              <a:rPr lang="en-US" b="1" dirty="0">
                <a:latin typeface="Avenir Book" panose="02000503020000020003" pitchFamily="2" charset="0"/>
              </a:rPr>
              <a:t>16, </a:t>
            </a:r>
            <a:r>
              <a:rPr lang="en-US" dirty="0">
                <a:latin typeface="Avenir Book" panose="02000503020000020003" pitchFamily="2" charset="0"/>
              </a:rPr>
              <a:t>2749–2764 (2021). </a:t>
            </a:r>
          </a:p>
        </p:txBody>
      </p:sp>
      <p:pic>
        <p:nvPicPr>
          <p:cNvPr id="7170" name="Picture 2" descr="Fig. 2">
            <a:extLst>
              <a:ext uri="{FF2B5EF4-FFF2-40B4-BE49-F238E27FC236}">
                <a16:creationId xmlns:a16="http://schemas.microsoft.com/office/drawing/2014/main" id="{03733198-BA1A-2D44-A208-8CFF4FD4A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351" y="2053491"/>
            <a:ext cx="8125272" cy="3574556"/>
          </a:xfrm>
          <a:prstGeom prst="rect">
            <a:avLst/>
          </a:prstGeom>
          <a:noFill/>
          <a:extLst>
            <a:ext uri="{909E8E84-426E-40DD-AFC4-6F175D3DCCD1}">
              <a14:hiddenFill xmlns:a14="http://schemas.microsoft.com/office/drawing/2010/main">
                <a:solidFill>
                  <a:srgbClr val="FFFFFF"/>
                </a:solidFill>
              </a14:hiddenFill>
            </a:ext>
          </a:extLst>
        </p:spPr>
      </p:pic>
      <p:sp>
        <p:nvSpPr>
          <p:cNvPr id="5" name="scRNA-Seq from fresh cells">
            <a:extLst>
              <a:ext uri="{FF2B5EF4-FFF2-40B4-BE49-F238E27FC236}">
                <a16:creationId xmlns:a16="http://schemas.microsoft.com/office/drawing/2014/main" id="{0B3F10EC-99A2-7144-D156-56E85C718B96}"/>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kern="0" dirty="0"/>
              <a:t>Recent helpful articles on data integration methods</a:t>
            </a:r>
          </a:p>
        </p:txBody>
      </p:sp>
    </p:spTree>
    <p:extLst>
      <p:ext uri="{BB962C8B-B14F-4D97-AF65-F5344CB8AC3E}">
        <p14:creationId xmlns:p14="http://schemas.microsoft.com/office/powerpoint/2010/main" val="943683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38.png">
            <a:extLst>
              <a:ext uri="{FF2B5EF4-FFF2-40B4-BE49-F238E27FC236}">
                <a16:creationId xmlns:a16="http://schemas.microsoft.com/office/drawing/2014/main" id="{581BE4BC-3F2F-3045-8D8D-97167157BF20}"/>
              </a:ext>
            </a:extLst>
          </p:cNvPr>
          <p:cNvPicPr>
            <a:picLocks noChangeAspect="1"/>
          </p:cNvPicPr>
          <p:nvPr/>
        </p:nvPicPr>
        <p:blipFill>
          <a:blip r:embed="rId2"/>
          <a:srcRect/>
          <a:stretch>
            <a:fillRect/>
          </a:stretch>
        </p:blipFill>
        <p:spPr>
          <a:xfrm>
            <a:off x="1646051" y="1632746"/>
            <a:ext cx="9936349" cy="3592508"/>
          </a:xfrm>
          <a:prstGeom prst="rect">
            <a:avLst/>
          </a:prstGeom>
          <a:ln/>
        </p:spPr>
      </p:pic>
      <p:sp>
        <p:nvSpPr>
          <p:cNvPr id="6" name="scRNA-Seq from fresh cells">
            <a:extLst>
              <a:ext uri="{FF2B5EF4-FFF2-40B4-BE49-F238E27FC236}">
                <a16:creationId xmlns:a16="http://schemas.microsoft.com/office/drawing/2014/main" id="{BD92BFE7-C169-90B1-D9A0-B8192E817CA3}"/>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a:t>
            </a:r>
            <a:endParaRPr lang="en-US" sz="3200" kern="0" dirty="0"/>
          </a:p>
        </p:txBody>
      </p:sp>
    </p:spTree>
    <p:extLst>
      <p:ext uri="{BB962C8B-B14F-4D97-AF65-F5344CB8AC3E}">
        <p14:creationId xmlns:p14="http://schemas.microsoft.com/office/powerpoint/2010/main" val="2778411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2"/>
          <a:stretch>
            <a:fillRect/>
          </a:stretch>
        </p:blipFill>
        <p:spPr>
          <a:xfrm>
            <a:off x="583096" y="1607863"/>
            <a:ext cx="4625009" cy="4840147"/>
          </a:xfrm>
          <a:prstGeom prst="rect">
            <a:avLst/>
          </a:prstGeom>
        </p:spPr>
      </p:pic>
      <p:pic>
        <p:nvPicPr>
          <p:cNvPr id="5" name="Picture 4">
            <a:extLst>
              <a:ext uri="{FF2B5EF4-FFF2-40B4-BE49-F238E27FC236}">
                <a16:creationId xmlns:a16="http://schemas.microsoft.com/office/drawing/2014/main" id="{B32B1EB4-BD15-ED4A-A0AB-02927B4E8E92}"/>
              </a:ext>
            </a:extLst>
          </p:cNvPr>
          <p:cNvPicPr>
            <a:picLocks noChangeAspect="1"/>
          </p:cNvPicPr>
          <p:nvPr/>
        </p:nvPicPr>
        <p:blipFill>
          <a:blip r:embed="rId3"/>
          <a:stretch>
            <a:fillRect/>
          </a:stretch>
        </p:blipFill>
        <p:spPr>
          <a:xfrm>
            <a:off x="5847989" y="1690690"/>
            <a:ext cx="4746657" cy="2854463"/>
          </a:xfrm>
          <a:prstGeom prst="rect">
            <a:avLst/>
          </a:prstGeom>
        </p:spPr>
      </p:pic>
      <p:sp>
        <p:nvSpPr>
          <p:cNvPr id="6" name="Rectangle 5">
            <a:extLst>
              <a:ext uri="{FF2B5EF4-FFF2-40B4-BE49-F238E27FC236}">
                <a16:creationId xmlns:a16="http://schemas.microsoft.com/office/drawing/2014/main" id="{71E9026C-0A2B-5A43-9B1A-BE3A20BD42F5}"/>
              </a:ext>
            </a:extLst>
          </p:cNvPr>
          <p:cNvSpPr/>
          <p:nvPr/>
        </p:nvSpPr>
        <p:spPr>
          <a:xfrm>
            <a:off x="6085479" y="4823449"/>
            <a:ext cx="4390946" cy="369332"/>
          </a:xfrm>
          <a:prstGeom prst="rect">
            <a:avLst/>
          </a:prstGeom>
        </p:spPr>
        <p:txBody>
          <a:bodyPr wrap="none">
            <a:spAutoFit/>
          </a:bodyPr>
          <a:lstStyle/>
          <a:p>
            <a:r>
              <a:rPr lang="en-GB" sz="1800" dirty="0">
                <a:latin typeface="Avenir Book" panose="02000503020000020003" pitchFamily="2" charset="0"/>
                <a:ea typeface="Arial" panose="020B0604020202020204" pitchFamily="34" charset="0"/>
              </a:rPr>
              <a:t>366.650 cells from human colon mucosa </a:t>
            </a:r>
            <a:endParaRPr lang="de-DE" sz="1800" dirty="0">
              <a:latin typeface="Avenir Book" panose="02000503020000020003" pitchFamily="2" charset="0"/>
            </a:endParaRPr>
          </a:p>
        </p:txBody>
      </p:sp>
      <p:sp>
        <p:nvSpPr>
          <p:cNvPr id="8" name="scRNA-Seq from fresh cells">
            <a:extLst>
              <a:ext uri="{FF2B5EF4-FFF2-40B4-BE49-F238E27FC236}">
                <a16:creationId xmlns:a16="http://schemas.microsoft.com/office/drawing/2014/main" id="{9A0BB2E2-1966-F423-B95D-28CC20D83F8F}"/>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a:t>
            </a:r>
            <a:endParaRPr lang="en-US" sz="3200" kern="0" dirty="0"/>
          </a:p>
        </p:txBody>
      </p:sp>
    </p:spTree>
    <p:extLst>
      <p:ext uri="{BB962C8B-B14F-4D97-AF65-F5344CB8AC3E}">
        <p14:creationId xmlns:p14="http://schemas.microsoft.com/office/powerpoint/2010/main" val="1843629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2"/>
          <a:stretch>
            <a:fillRect/>
          </a:stretch>
        </p:blipFill>
        <p:spPr>
          <a:xfrm>
            <a:off x="583096" y="1607863"/>
            <a:ext cx="4625009" cy="4840147"/>
          </a:xfrm>
          <a:prstGeom prst="rect">
            <a:avLst/>
          </a:prstGeom>
        </p:spPr>
      </p:pic>
      <p:grpSp>
        <p:nvGrpSpPr>
          <p:cNvPr id="7" name="Group 6">
            <a:extLst>
              <a:ext uri="{FF2B5EF4-FFF2-40B4-BE49-F238E27FC236}">
                <a16:creationId xmlns:a16="http://schemas.microsoft.com/office/drawing/2014/main" id="{A5C4F428-C698-D843-9AAF-19F2F1EB8CC8}"/>
              </a:ext>
            </a:extLst>
          </p:cNvPr>
          <p:cNvGrpSpPr/>
          <p:nvPr/>
        </p:nvGrpSpPr>
        <p:grpSpPr>
          <a:xfrm>
            <a:off x="6096000" y="1607864"/>
            <a:ext cx="5390323" cy="4435129"/>
            <a:chOff x="6796998" y="1466370"/>
            <a:chExt cx="3774543" cy="3410227"/>
          </a:xfrm>
          <a:solidFill>
            <a:schemeClr val="bg1"/>
          </a:solidFill>
        </p:grpSpPr>
        <p:grpSp>
          <p:nvGrpSpPr>
            <p:cNvPr id="8" name="Group 7">
              <a:extLst>
                <a:ext uri="{FF2B5EF4-FFF2-40B4-BE49-F238E27FC236}">
                  <a16:creationId xmlns:a16="http://schemas.microsoft.com/office/drawing/2014/main" id="{6E6FAA6E-15F1-B949-929C-24CF2C2EE2E9}"/>
                </a:ext>
              </a:extLst>
            </p:cNvPr>
            <p:cNvGrpSpPr/>
            <p:nvPr/>
          </p:nvGrpSpPr>
          <p:grpSpPr>
            <a:xfrm>
              <a:off x="6796998" y="1472440"/>
              <a:ext cx="3774543" cy="3404157"/>
              <a:chOff x="2314322" y="48552"/>
              <a:chExt cx="6371626" cy="6808314"/>
            </a:xfrm>
            <a:grpFill/>
          </p:grpSpPr>
          <p:sp>
            <p:nvSpPr>
              <p:cNvPr id="10" name="Rectangle 9">
                <a:extLst>
                  <a:ext uri="{FF2B5EF4-FFF2-40B4-BE49-F238E27FC236}">
                    <a16:creationId xmlns:a16="http://schemas.microsoft.com/office/drawing/2014/main" id="{5B77089E-F0CA-8140-8B27-16758F8BF772}"/>
                  </a:ext>
                </a:extLst>
              </p:cNvPr>
              <p:cNvSpPr/>
              <p:nvPr/>
            </p:nvSpPr>
            <p:spPr>
              <a:xfrm>
                <a:off x="2314322" y="48552"/>
                <a:ext cx="350382" cy="6785172"/>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r>
                  <a:rPr lang="en-GB" sz="1000">
                    <a:latin typeface="Avenir Book" panose="02000503020000020003" pitchFamily="2" charset="0"/>
                  </a:rPr>
                  <a:t>Unsupervised clustering</a:t>
                </a:r>
              </a:p>
            </p:txBody>
          </p:sp>
          <p:sp>
            <p:nvSpPr>
              <p:cNvPr id="11" name="Rectangle 10">
                <a:extLst>
                  <a:ext uri="{FF2B5EF4-FFF2-40B4-BE49-F238E27FC236}">
                    <a16:creationId xmlns:a16="http://schemas.microsoft.com/office/drawing/2014/main" id="{01EEB11F-703E-444D-99F7-4442AE6E529F}"/>
                  </a:ext>
                </a:extLst>
              </p:cNvPr>
              <p:cNvSpPr/>
              <p:nvPr/>
            </p:nvSpPr>
            <p:spPr>
              <a:xfrm>
                <a:off x="8335566" y="71693"/>
                <a:ext cx="350382" cy="6785173"/>
              </a:xfrm>
              <a:prstGeom prst="rect">
                <a:avLst/>
              </a:prstGeom>
              <a:grpFill/>
            </p:spPr>
            <p:style>
              <a:lnRef idx="2">
                <a:schemeClr val="dk1"/>
              </a:lnRef>
              <a:fillRef idx="1">
                <a:schemeClr val="lt1"/>
              </a:fillRef>
              <a:effectRef idx="0">
                <a:schemeClr val="dk1"/>
              </a:effectRef>
              <a:fontRef idx="minor">
                <a:schemeClr val="dk1"/>
              </a:fontRef>
            </p:style>
            <p:txBody>
              <a:bodyPr vert="vert270" rtlCol="0" anchor="ctr"/>
              <a:lstStyle/>
              <a:p>
                <a:pPr algn="ctr"/>
                <a:r>
                  <a:rPr lang="en-GB" sz="1000" dirty="0">
                    <a:latin typeface="Avenir Book" panose="02000503020000020003" pitchFamily="2" charset="0"/>
                  </a:rPr>
                  <a:t>Projected annotation from Smillie et al 2019</a:t>
                </a:r>
              </a:p>
            </p:txBody>
          </p:sp>
        </p:grpSp>
        <p:pic>
          <p:nvPicPr>
            <p:cNvPr id="9" name="Picture 8">
              <a:extLst>
                <a:ext uri="{FF2B5EF4-FFF2-40B4-BE49-F238E27FC236}">
                  <a16:creationId xmlns:a16="http://schemas.microsoft.com/office/drawing/2014/main" id="{FA9227B1-1314-B141-B72A-D746A8449F7B}"/>
                </a:ext>
              </a:extLst>
            </p:cNvPr>
            <p:cNvPicPr>
              <a:picLocks noChangeAspect="1"/>
            </p:cNvPicPr>
            <p:nvPr/>
          </p:nvPicPr>
          <p:blipFill>
            <a:blip r:embed="rId3"/>
            <a:stretch>
              <a:fillRect/>
            </a:stretch>
          </p:blipFill>
          <p:spPr>
            <a:xfrm>
              <a:off x="7072216" y="1466370"/>
              <a:ext cx="3275909" cy="3392585"/>
            </a:xfrm>
            <a:prstGeom prst="rect">
              <a:avLst/>
            </a:prstGeom>
            <a:grpFill/>
          </p:spPr>
        </p:pic>
      </p:grpSp>
      <p:sp>
        <p:nvSpPr>
          <p:cNvPr id="3" name="Rectangle 2">
            <a:extLst>
              <a:ext uri="{FF2B5EF4-FFF2-40B4-BE49-F238E27FC236}">
                <a16:creationId xmlns:a16="http://schemas.microsoft.com/office/drawing/2014/main" id="{5712EA06-1206-C746-881A-1D4655C12A5E}"/>
              </a:ext>
            </a:extLst>
          </p:cNvPr>
          <p:cNvSpPr/>
          <p:nvPr/>
        </p:nvSpPr>
        <p:spPr>
          <a:xfrm>
            <a:off x="8571664" y="6247955"/>
            <a:ext cx="889987" cy="369332"/>
          </a:xfrm>
          <a:prstGeom prst="rect">
            <a:avLst/>
          </a:prstGeom>
        </p:spPr>
        <p:txBody>
          <a:bodyPr wrap="none">
            <a:spAutoFit/>
          </a:bodyPr>
          <a:lstStyle/>
          <a:p>
            <a:r>
              <a:rPr lang="en-GB" sz="1800" dirty="0" err="1">
                <a:solidFill>
                  <a:srgbClr val="131413"/>
                </a:solidFill>
                <a:latin typeface="Avenir Book" panose="02000503020000020003" pitchFamily="2" charset="0"/>
              </a:rPr>
              <a:t>scMAP</a:t>
            </a:r>
            <a:endParaRPr lang="de-DE" sz="1800" dirty="0">
              <a:latin typeface="Avenir Book" panose="02000503020000020003" pitchFamily="2" charset="0"/>
            </a:endParaRPr>
          </a:p>
        </p:txBody>
      </p:sp>
      <p:pic>
        <p:nvPicPr>
          <p:cNvPr id="12" name="image45.png">
            <a:extLst>
              <a:ext uri="{FF2B5EF4-FFF2-40B4-BE49-F238E27FC236}">
                <a16:creationId xmlns:a16="http://schemas.microsoft.com/office/drawing/2014/main" id="{BB965991-5BC3-684D-9D9A-709C6AC18003}"/>
              </a:ext>
            </a:extLst>
          </p:cNvPr>
          <p:cNvPicPr>
            <a:picLocks noChangeAspect="1"/>
          </p:cNvPicPr>
          <p:nvPr/>
        </p:nvPicPr>
        <p:blipFill rotWithShape="1">
          <a:blip r:embed="rId4"/>
          <a:srcRect t="52432" r="46639"/>
          <a:stretch/>
        </p:blipFill>
        <p:spPr>
          <a:xfrm>
            <a:off x="6619441" y="1912816"/>
            <a:ext cx="4417419" cy="3848165"/>
          </a:xfrm>
          <a:prstGeom prst="rect">
            <a:avLst/>
          </a:prstGeom>
          <a:ln/>
        </p:spPr>
      </p:pic>
      <p:sp>
        <p:nvSpPr>
          <p:cNvPr id="13" name="scRNA-Seq from fresh cells">
            <a:extLst>
              <a:ext uri="{FF2B5EF4-FFF2-40B4-BE49-F238E27FC236}">
                <a16:creationId xmlns:a16="http://schemas.microsoft.com/office/drawing/2014/main" id="{BF43D826-C8C7-6627-09DC-CC391F370E5E}"/>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a:t>
            </a:r>
            <a:endParaRPr lang="en-US" sz="3200" kern="0" dirty="0"/>
          </a:p>
        </p:txBody>
      </p:sp>
    </p:spTree>
    <p:extLst>
      <p:ext uri="{BB962C8B-B14F-4D97-AF65-F5344CB8AC3E}">
        <p14:creationId xmlns:p14="http://schemas.microsoft.com/office/powerpoint/2010/main" val="38454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7E10ED9-C8E6-FE45-9D1B-661A21B2D190}"/>
              </a:ext>
            </a:extLst>
          </p:cNvPr>
          <p:cNvSpPr txBox="1"/>
          <p:nvPr/>
        </p:nvSpPr>
        <p:spPr>
          <a:xfrm>
            <a:off x="7465062" y="130302"/>
            <a:ext cx="300082" cy="246221"/>
          </a:xfrm>
          <a:prstGeom prst="rect">
            <a:avLst/>
          </a:prstGeom>
          <a:noFill/>
        </p:spPr>
        <p:txBody>
          <a:bodyPr wrap="none" rtlCol="0">
            <a:spAutoFit/>
          </a:bodyPr>
          <a:lstStyle/>
          <a:p>
            <a:r>
              <a:rPr lang="de-DE" sz="1000" dirty="0">
                <a:latin typeface="Avenir Book" panose="02000503020000020003" pitchFamily="2" charset="0"/>
                <a:cs typeface="Arial" panose="020B0604020202020204" pitchFamily="34" charset="0"/>
              </a:rPr>
              <a:t>B.</a:t>
            </a:r>
          </a:p>
        </p:txBody>
      </p:sp>
      <p:pic>
        <p:nvPicPr>
          <p:cNvPr id="19" name="Picture 18">
            <a:extLst>
              <a:ext uri="{FF2B5EF4-FFF2-40B4-BE49-F238E27FC236}">
                <a16:creationId xmlns:a16="http://schemas.microsoft.com/office/drawing/2014/main" id="{CA7AC257-90FB-3643-B608-B07E9F5B930F}"/>
              </a:ext>
            </a:extLst>
          </p:cNvPr>
          <p:cNvPicPr>
            <a:picLocks noChangeAspect="1"/>
          </p:cNvPicPr>
          <p:nvPr/>
        </p:nvPicPr>
        <p:blipFill>
          <a:blip r:embed="rId2"/>
          <a:stretch>
            <a:fillRect/>
          </a:stretch>
        </p:blipFill>
        <p:spPr>
          <a:xfrm>
            <a:off x="709614" y="1496859"/>
            <a:ext cx="5162551" cy="4996016"/>
          </a:xfrm>
          <a:prstGeom prst="rect">
            <a:avLst/>
          </a:prstGeom>
        </p:spPr>
      </p:pic>
      <p:pic>
        <p:nvPicPr>
          <p:cNvPr id="21" name="Picture 20">
            <a:extLst>
              <a:ext uri="{FF2B5EF4-FFF2-40B4-BE49-F238E27FC236}">
                <a16:creationId xmlns:a16="http://schemas.microsoft.com/office/drawing/2014/main" id="{515FB694-6BCC-3848-B0CD-A93CCAE1C7B1}"/>
              </a:ext>
            </a:extLst>
          </p:cNvPr>
          <p:cNvPicPr>
            <a:picLocks noChangeAspect="1"/>
          </p:cNvPicPr>
          <p:nvPr/>
        </p:nvPicPr>
        <p:blipFill>
          <a:blip r:embed="rId3"/>
          <a:stretch>
            <a:fillRect/>
          </a:stretch>
        </p:blipFill>
        <p:spPr>
          <a:xfrm>
            <a:off x="6913755" y="1496859"/>
            <a:ext cx="3712176" cy="4764883"/>
          </a:xfrm>
          <a:prstGeom prst="rect">
            <a:avLst/>
          </a:prstGeom>
        </p:spPr>
      </p:pic>
      <p:sp>
        <p:nvSpPr>
          <p:cNvPr id="22" name="Rectangle 21">
            <a:extLst>
              <a:ext uri="{FF2B5EF4-FFF2-40B4-BE49-F238E27FC236}">
                <a16:creationId xmlns:a16="http://schemas.microsoft.com/office/drawing/2014/main" id="{F95A981F-1C7F-6C40-B9E7-55BCFAD6C002}"/>
              </a:ext>
            </a:extLst>
          </p:cNvPr>
          <p:cNvSpPr/>
          <p:nvPr/>
        </p:nvSpPr>
        <p:spPr>
          <a:xfrm>
            <a:off x="3857625" y="3086101"/>
            <a:ext cx="1057275" cy="158591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23" name="Rectangle 22">
            <a:extLst>
              <a:ext uri="{FF2B5EF4-FFF2-40B4-BE49-F238E27FC236}">
                <a16:creationId xmlns:a16="http://schemas.microsoft.com/office/drawing/2014/main" id="{0A08BAB3-705D-6F46-8E6F-8E4DED0B088B}"/>
              </a:ext>
            </a:extLst>
          </p:cNvPr>
          <p:cNvSpPr/>
          <p:nvPr/>
        </p:nvSpPr>
        <p:spPr>
          <a:xfrm>
            <a:off x="1843088" y="4675829"/>
            <a:ext cx="1057275" cy="158591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sp>
        <p:nvSpPr>
          <p:cNvPr id="3" name="scRNA-Seq from fresh cells">
            <a:extLst>
              <a:ext uri="{FF2B5EF4-FFF2-40B4-BE49-F238E27FC236}">
                <a16:creationId xmlns:a16="http://schemas.microsoft.com/office/drawing/2014/main" id="{07E97AD6-63C5-5895-587F-F7D420DC0BE8}"/>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validate with markers</a:t>
            </a:r>
            <a:endParaRPr lang="en-US" sz="3200" kern="0" dirty="0"/>
          </a:p>
        </p:txBody>
      </p:sp>
    </p:spTree>
    <p:extLst>
      <p:ext uri="{BB962C8B-B14F-4D97-AF65-F5344CB8AC3E}">
        <p14:creationId xmlns:p14="http://schemas.microsoft.com/office/powerpoint/2010/main" val="4268198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7E10ED9-C8E6-FE45-9D1B-661A21B2D190}"/>
              </a:ext>
            </a:extLst>
          </p:cNvPr>
          <p:cNvSpPr txBox="1"/>
          <p:nvPr/>
        </p:nvSpPr>
        <p:spPr>
          <a:xfrm>
            <a:off x="7465062" y="130302"/>
            <a:ext cx="300082" cy="246221"/>
          </a:xfrm>
          <a:prstGeom prst="rect">
            <a:avLst/>
          </a:prstGeom>
          <a:noFill/>
        </p:spPr>
        <p:txBody>
          <a:bodyPr wrap="none" rtlCol="0">
            <a:spAutoFit/>
          </a:bodyPr>
          <a:lstStyle/>
          <a:p>
            <a:r>
              <a:rPr lang="de-DE" sz="1000" dirty="0">
                <a:latin typeface="Avenir Book" panose="02000503020000020003" pitchFamily="2" charset="0"/>
                <a:cs typeface="Arial" panose="020B0604020202020204" pitchFamily="34" charset="0"/>
              </a:rPr>
              <a:t>B.</a:t>
            </a:r>
          </a:p>
        </p:txBody>
      </p:sp>
      <p:pic>
        <p:nvPicPr>
          <p:cNvPr id="8" name="Picture 7">
            <a:extLst>
              <a:ext uri="{FF2B5EF4-FFF2-40B4-BE49-F238E27FC236}">
                <a16:creationId xmlns:a16="http://schemas.microsoft.com/office/drawing/2014/main" id="{A3E01923-655E-1245-926F-C762C231E5A3}"/>
              </a:ext>
            </a:extLst>
          </p:cNvPr>
          <p:cNvPicPr>
            <a:picLocks noChangeAspect="1"/>
          </p:cNvPicPr>
          <p:nvPr/>
        </p:nvPicPr>
        <p:blipFill>
          <a:blip r:embed="rId2"/>
          <a:stretch>
            <a:fillRect/>
          </a:stretch>
        </p:blipFill>
        <p:spPr>
          <a:xfrm>
            <a:off x="709614" y="1496859"/>
            <a:ext cx="5162551" cy="4996016"/>
          </a:xfrm>
          <a:prstGeom prst="rect">
            <a:avLst/>
          </a:prstGeom>
        </p:spPr>
      </p:pic>
      <p:sp>
        <p:nvSpPr>
          <p:cNvPr id="23" name="Rectangle 22">
            <a:extLst>
              <a:ext uri="{FF2B5EF4-FFF2-40B4-BE49-F238E27FC236}">
                <a16:creationId xmlns:a16="http://schemas.microsoft.com/office/drawing/2014/main" id="{0A08BAB3-705D-6F46-8E6F-8E4DED0B088B}"/>
              </a:ext>
            </a:extLst>
          </p:cNvPr>
          <p:cNvSpPr/>
          <p:nvPr/>
        </p:nvSpPr>
        <p:spPr>
          <a:xfrm>
            <a:off x="2762251" y="4675829"/>
            <a:ext cx="1057275" cy="158591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pic>
        <p:nvPicPr>
          <p:cNvPr id="3" name="Picture 2">
            <a:extLst>
              <a:ext uri="{FF2B5EF4-FFF2-40B4-BE49-F238E27FC236}">
                <a16:creationId xmlns:a16="http://schemas.microsoft.com/office/drawing/2014/main" id="{937E3500-F487-1D46-9355-982996E8F145}"/>
              </a:ext>
            </a:extLst>
          </p:cNvPr>
          <p:cNvPicPr>
            <a:picLocks noChangeAspect="1"/>
          </p:cNvPicPr>
          <p:nvPr/>
        </p:nvPicPr>
        <p:blipFill rotWithShape="1">
          <a:blip r:embed="rId3"/>
          <a:srcRect r="50919"/>
          <a:stretch/>
        </p:blipFill>
        <p:spPr>
          <a:xfrm>
            <a:off x="6975999" y="1648696"/>
            <a:ext cx="4461080" cy="2422525"/>
          </a:xfrm>
          <a:prstGeom prst="rect">
            <a:avLst/>
          </a:prstGeom>
        </p:spPr>
      </p:pic>
      <p:pic>
        <p:nvPicPr>
          <p:cNvPr id="11" name="Picture 10">
            <a:extLst>
              <a:ext uri="{FF2B5EF4-FFF2-40B4-BE49-F238E27FC236}">
                <a16:creationId xmlns:a16="http://schemas.microsoft.com/office/drawing/2014/main" id="{BBCE9DED-9951-154A-A38B-5202557F9A60}"/>
              </a:ext>
            </a:extLst>
          </p:cNvPr>
          <p:cNvPicPr>
            <a:picLocks noChangeAspect="1"/>
          </p:cNvPicPr>
          <p:nvPr/>
        </p:nvPicPr>
        <p:blipFill rotWithShape="1">
          <a:blip r:embed="rId3"/>
          <a:srcRect l="50511"/>
          <a:stretch/>
        </p:blipFill>
        <p:spPr>
          <a:xfrm>
            <a:off x="7115177" y="4213437"/>
            <a:ext cx="4238625" cy="2282707"/>
          </a:xfrm>
          <a:prstGeom prst="rect">
            <a:avLst/>
          </a:prstGeom>
        </p:spPr>
      </p:pic>
      <p:sp>
        <p:nvSpPr>
          <p:cNvPr id="6" name="scRNA-Seq from fresh cells">
            <a:extLst>
              <a:ext uri="{FF2B5EF4-FFF2-40B4-BE49-F238E27FC236}">
                <a16:creationId xmlns:a16="http://schemas.microsoft.com/office/drawing/2014/main" id="{C78DE021-D4A0-0E25-88F4-CF1C48FAB20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validate with markers</a:t>
            </a:r>
            <a:endParaRPr lang="en-US" sz="3200" kern="0" dirty="0"/>
          </a:p>
        </p:txBody>
      </p:sp>
    </p:spTree>
    <p:extLst>
      <p:ext uri="{BB962C8B-B14F-4D97-AF65-F5344CB8AC3E}">
        <p14:creationId xmlns:p14="http://schemas.microsoft.com/office/powerpoint/2010/main" val="1911941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7D44-37DB-4943-8F9B-E801FB2BDF08}"/>
              </a:ext>
            </a:extLst>
          </p:cNvPr>
          <p:cNvPicPr>
            <a:picLocks noChangeAspect="1"/>
          </p:cNvPicPr>
          <p:nvPr/>
        </p:nvPicPr>
        <p:blipFill>
          <a:blip r:embed="rId3"/>
          <a:stretch>
            <a:fillRect/>
          </a:stretch>
        </p:blipFill>
        <p:spPr>
          <a:xfrm>
            <a:off x="583096" y="1607863"/>
            <a:ext cx="4625009" cy="4840147"/>
          </a:xfrm>
          <a:prstGeom prst="rect">
            <a:avLst/>
          </a:prstGeom>
        </p:spPr>
      </p:pic>
      <p:pic>
        <p:nvPicPr>
          <p:cNvPr id="12" name="Picture 11">
            <a:extLst>
              <a:ext uri="{FF2B5EF4-FFF2-40B4-BE49-F238E27FC236}">
                <a16:creationId xmlns:a16="http://schemas.microsoft.com/office/drawing/2014/main" id="{D4CE6206-8AC3-FD4A-8B4A-17E33A304F5C}"/>
              </a:ext>
            </a:extLst>
          </p:cNvPr>
          <p:cNvPicPr>
            <a:picLocks noChangeAspect="1"/>
          </p:cNvPicPr>
          <p:nvPr/>
        </p:nvPicPr>
        <p:blipFill>
          <a:blip r:embed="rId4"/>
          <a:stretch>
            <a:fillRect/>
          </a:stretch>
        </p:blipFill>
        <p:spPr>
          <a:xfrm>
            <a:off x="5837036" y="1841838"/>
            <a:ext cx="5516765" cy="3684319"/>
          </a:xfrm>
          <a:prstGeom prst="rect">
            <a:avLst/>
          </a:prstGeom>
        </p:spPr>
      </p:pic>
      <p:sp>
        <p:nvSpPr>
          <p:cNvPr id="3" name="Rectangle 2">
            <a:extLst>
              <a:ext uri="{FF2B5EF4-FFF2-40B4-BE49-F238E27FC236}">
                <a16:creationId xmlns:a16="http://schemas.microsoft.com/office/drawing/2014/main" id="{3704F3C2-E013-5444-A4FF-AFE98C512039}"/>
              </a:ext>
            </a:extLst>
          </p:cNvPr>
          <p:cNvSpPr/>
          <p:nvPr/>
        </p:nvSpPr>
        <p:spPr>
          <a:xfrm>
            <a:off x="6096000" y="1690689"/>
            <a:ext cx="5526157" cy="58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venir Book" panose="02000503020000020003" pitchFamily="2" charset="0"/>
            </a:endParaRPr>
          </a:p>
        </p:txBody>
      </p:sp>
      <p:pic>
        <p:nvPicPr>
          <p:cNvPr id="14" name="Picture 13">
            <a:extLst>
              <a:ext uri="{FF2B5EF4-FFF2-40B4-BE49-F238E27FC236}">
                <a16:creationId xmlns:a16="http://schemas.microsoft.com/office/drawing/2014/main" id="{31F7D779-C509-9847-97AE-E37E30CFC9BC}"/>
              </a:ext>
            </a:extLst>
          </p:cNvPr>
          <p:cNvPicPr>
            <a:picLocks noChangeAspect="1"/>
          </p:cNvPicPr>
          <p:nvPr/>
        </p:nvPicPr>
        <p:blipFill>
          <a:blip r:embed="rId5"/>
          <a:stretch>
            <a:fillRect/>
          </a:stretch>
        </p:blipFill>
        <p:spPr>
          <a:xfrm>
            <a:off x="583096" y="1572801"/>
            <a:ext cx="4797289" cy="5020441"/>
          </a:xfrm>
          <a:prstGeom prst="rect">
            <a:avLst/>
          </a:prstGeom>
        </p:spPr>
      </p:pic>
      <p:sp>
        <p:nvSpPr>
          <p:cNvPr id="7" name="scRNA-Seq from fresh cells">
            <a:extLst>
              <a:ext uri="{FF2B5EF4-FFF2-40B4-BE49-F238E27FC236}">
                <a16:creationId xmlns:a16="http://schemas.microsoft.com/office/drawing/2014/main" id="{7B4E5A06-4FF0-9C46-CD13-1212EBAF5D17}"/>
              </a:ext>
            </a:extLst>
          </p:cNvPr>
          <p:cNvSpPr txBox="1">
            <a:spLocks/>
          </p:cNvSpPr>
          <p:nvPr/>
        </p:nvSpPr>
        <p:spPr>
          <a:xfrm>
            <a:off x="0" y="21052"/>
            <a:ext cx="12191999" cy="1143001"/>
          </a:xfrm>
          <a:prstGeom prst="rect">
            <a:avLst/>
          </a:prstGeom>
        </p:spPr>
        <p:txBody>
          <a:bodyPr lIns="45719" tIns="45719" rIns="45719" bIns="45719" anchor="ctr">
            <a:normAutofit/>
          </a:bodyPr>
          <a:lstStyle>
            <a:lvl1pPr marL="0" marR="0" indent="0" algn="ctr" defTabSz="914400" latinLnBrk="0">
              <a:lnSpc>
                <a:spcPct val="100000"/>
              </a:lnSpc>
              <a:spcBef>
                <a:spcPts val="0"/>
              </a:spcBef>
              <a:spcAft>
                <a:spcPts val="0"/>
              </a:spcAft>
              <a:buClrTx/>
              <a:buSzTx/>
              <a:buFontTx/>
              <a:buNone/>
              <a:tabLst/>
              <a:defRPr sz="6400" b="0" i="0" u="none" strike="noStrike" cap="none" spc="0" baseline="0">
                <a:ln>
                  <a:noFill/>
                </a:ln>
                <a:solidFill>
                  <a:srgbClr val="011A99"/>
                </a:solidFill>
                <a:uFillTx/>
                <a:latin typeface="Avenir Black"/>
                <a:ea typeface="Avenir Black"/>
                <a:cs typeface="Avenir Black"/>
                <a:sym typeface="Avenir Black"/>
              </a:defRPr>
            </a:lvl1pPr>
            <a:lvl2pPr marL="0" marR="0" indent="1143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2286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3429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4572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5715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6858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8001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914400" algn="l" defTabSz="91440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r>
              <a:rPr lang="en-US" sz="3200" dirty="0"/>
              <a:t>Example: annotate clusters</a:t>
            </a:r>
            <a:endParaRPr lang="en-US" sz="3200" kern="0" dirty="0"/>
          </a:p>
        </p:txBody>
      </p:sp>
    </p:spTree>
    <p:extLst>
      <p:ext uri="{BB962C8B-B14F-4D97-AF65-F5344CB8AC3E}">
        <p14:creationId xmlns:p14="http://schemas.microsoft.com/office/powerpoint/2010/main" val="90853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015E8C-755D-1345-BE77-7793F8731C4E}"/>
              </a:ext>
            </a:extLst>
          </p:cNvPr>
          <p:cNvSpPr txBox="1"/>
          <p:nvPr/>
        </p:nvSpPr>
        <p:spPr>
          <a:xfrm>
            <a:off x="793631" y="4257827"/>
            <a:ext cx="10687468"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venir Book" charset="0"/>
                <a:ea typeface="Avenir Book" charset="0"/>
                <a:cs typeface="Avenir Book" charset="0"/>
              </a:rPr>
              <a:t>Genes with highly variable expression contain biological signal related to cell states. </a:t>
            </a:r>
          </a:p>
          <a:p>
            <a:pPr marL="457200" indent="-457200">
              <a:buFont typeface="Arial" panose="020B0604020202020204" pitchFamily="34" charset="0"/>
              <a:buChar char="•"/>
            </a:pPr>
            <a:r>
              <a:rPr lang="en-US" sz="2800" dirty="0">
                <a:latin typeface="Avenir Book" charset="0"/>
                <a:ea typeface="Avenir Book" charset="0"/>
                <a:cs typeface="Avenir Book" charset="0"/>
              </a:rPr>
              <a:t>Many genes are lowly detected or noisy measurements.</a:t>
            </a:r>
          </a:p>
          <a:p>
            <a:pPr marL="457200" indent="-457200">
              <a:buFont typeface="Arial" panose="020B0604020202020204" pitchFamily="34" charset="0"/>
              <a:buChar char="•"/>
            </a:pPr>
            <a:r>
              <a:rPr lang="en-US" sz="2800" dirty="0">
                <a:latin typeface="Avenir Book" charset="0"/>
                <a:ea typeface="Avenir Book" charset="0"/>
                <a:cs typeface="Avenir Book" charset="0"/>
              </a:rPr>
              <a:t>We typically select 2,000-5,000 variable genes.</a:t>
            </a:r>
          </a:p>
          <a:p>
            <a:pPr marL="457200" indent="-457200">
              <a:buFont typeface="Arial" panose="020B0604020202020204" pitchFamily="34" charset="0"/>
              <a:buChar char="•"/>
            </a:pPr>
            <a:r>
              <a:rPr lang="en-US" sz="2800" dirty="0">
                <a:latin typeface="Avenir Book" charset="0"/>
                <a:ea typeface="Avenir Book" charset="0"/>
                <a:cs typeface="Avenir Book" charset="0"/>
              </a:rPr>
              <a:t>Be mindful when you work on dataset containing TCR/BCR or exogenous (e.g. viral or artificial constructs) transcripts</a:t>
            </a:r>
          </a:p>
        </p:txBody>
      </p:sp>
      <p:grpSp>
        <p:nvGrpSpPr>
          <p:cNvPr id="4" name="Group"/>
          <p:cNvGrpSpPr/>
          <p:nvPr/>
        </p:nvGrpSpPr>
        <p:grpSpPr>
          <a:xfrm>
            <a:off x="2411493" y="1264665"/>
            <a:ext cx="2676894" cy="2687432"/>
            <a:chOff x="0" y="0"/>
            <a:chExt cx="1475989" cy="1728598"/>
          </a:xfrm>
        </p:grpSpPr>
        <p:sp>
          <p:nvSpPr>
            <p:cNvPr id="7" name="Line"/>
            <p:cNvSpPr/>
            <p:nvPr/>
          </p:nvSpPr>
          <p:spPr>
            <a:xfrm flipV="1">
              <a:off x="518555" y="0"/>
              <a:ext cx="1" cy="1185400"/>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8" name="Line"/>
            <p:cNvSpPr/>
            <p:nvPr/>
          </p:nvSpPr>
          <p:spPr>
            <a:xfrm flipV="1">
              <a:off x="0" y="1184907"/>
              <a:ext cx="543692" cy="543692"/>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sp>
          <p:nvSpPr>
            <p:cNvPr id="9" name="Line"/>
            <p:cNvSpPr/>
            <p:nvPr/>
          </p:nvSpPr>
          <p:spPr>
            <a:xfrm>
              <a:off x="509450" y="1195315"/>
              <a:ext cx="966540" cy="1"/>
            </a:xfrm>
            <a:prstGeom prst="line">
              <a:avLst/>
            </a:prstGeom>
            <a:noFill/>
            <a:ln w="50800" cap="flat">
              <a:solidFill>
                <a:srgbClr val="A7A7A7"/>
              </a:solidFill>
              <a:prstDash val="solid"/>
              <a:round/>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pic>
        <p:nvPicPr>
          <p:cNvPr id="10" name="Image" descr="Image"/>
          <p:cNvPicPr>
            <a:picLocks noChangeAspect="1"/>
          </p:cNvPicPr>
          <p:nvPr/>
        </p:nvPicPr>
        <p:blipFill>
          <a:blip r:embed="rId3"/>
          <a:stretch>
            <a:fillRect/>
          </a:stretch>
        </p:blipFill>
        <p:spPr>
          <a:xfrm>
            <a:off x="2504613" y="2122255"/>
            <a:ext cx="595734" cy="627088"/>
          </a:xfrm>
          <a:prstGeom prst="rect">
            <a:avLst/>
          </a:prstGeom>
          <a:ln w="12700">
            <a:miter lim="400000"/>
          </a:ln>
        </p:spPr>
      </p:pic>
      <p:pic>
        <p:nvPicPr>
          <p:cNvPr id="11" name="Image" descr="Image"/>
          <p:cNvPicPr>
            <a:picLocks noChangeAspect="1"/>
          </p:cNvPicPr>
          <p:nvPr/>
        </p:nvPicPr>
        <p:blipFill>
          <a:blip r:embed="rId3"/>
          <a:stretch>
            <a:fillRect/>
          </a:stretch>
        </p:blipFill>
        <p:spPr>
          <a:xfrm>
            <a:off x="4220267" y="1305394"/>
            <a:ext cx="595734" cy="627088"/>
          </a:xfrm>
          <a:prstGeom prst="rect">
            <a:avLst/>
          </a:prstGeom>
          <a:ln w="12700">
            <a:miter lim="400000"/>
          </a:ln>
        </p:spPr>
      </p:pic>
      <p:pic>
        <p:nvPicPr>
          <p:cNvPr id="12" name="Image" descr="Image"/>
          <p:cNvPicPr>
            <a:picLocks noChangeAspect="1"/>
          </p:cNvPicPr>
          <p:nvPr/>
        </p:nvPicPr>
        <p:blipFill>
          <a:blip r:embed="rId3"/>
          <a:stretch>
            <a:fillRect/>
          </a:stretch>
        </p:blipFill>
        <p:spPr>
          <a:xfrm>
            <a:off x="3629638" y="1558075"/>
            <a:ext cx="595734" cy="627090"/>
          </a:xfrm>
          <a:prstGeom prst="rect">
            <a:avLst/>
          </a:prstGeom>
          <a:ln w="12700">
            <a:miter lim="400000"/>
          </a:ln>
        </p:spPr>
      </p:pic>
      <p:pic>
        <p:nvPicPr>
          <p:cNvPr id="13" name="Image" descr="Image"/>
          <p:cNvPicPr>
            <a:picLocks noChangeAspect="1"/>
          </p:cNvPicPr>
          <p:nvPr/>
        </p:nvPicPr>
        <p:blipFill>
          <a:blip r:embed="rId3"/>
          <a:stretch>
            <a:fillRect/>
          </a:stretch>
        </p:blipFill>
        <p:spPr>
          <a:xfrm>
            <a:off x="4365058" y="3312781"/>
            <a:ext cx="595734" cy="627088"/>
          </a:xfrm>
          <a:prstGeom prst="rect">
            <a:avLst/>
          </a:prstGeom>
          <a:ln w="12700">
            <a:miter lim="400000"/>
          </a:ln>
        </p:spPr>
      </p:pic>
      <p:pic>
        <p:nvPicPr>
          <p:cNvPr id="14" name="Image" descr="Image"/>
          <p:cNvPicPr>
            <a:picLocks noChangeAspect="1"/>
          </p:cNvPicPr>
          <p:nvPr/>
        </p:nvPicPr>
        <p:blipFill>
          <a:blip r:embed="rId3"/>
          <a:stretch>
            <a:fillRect/>
          </a:stretch>
        </p:blipFill>
        <p:spPr>
          <a:xfrm>
            <a:off x="2253991" y="1474480"/>
            <a:ext cx="595734" cy="627090"/>
          </a:xfrm>
          <a:prstGeom prst="rect">
            <a:avLst/>
          </a:prstGeom>
          <a:ln w="12700">
            <a:miter lim="400000"/>
          </a:ln>
        </p:spPr>
      </p:pic>
      <p:pic>
        <p:nvPicPr>
          <p:cNvPr id="15" name="Image" descr="Image"/>
          <p:cNvPicPr>
            <a:picLocks noChangeAspect="1"/>
          </p:cNvPicPr>
          <p:nvPr/>
        </p:nvPicPr>
        <p:blipFill>
          <a:blip r:embed="rId3"/>
          <a:srcRect r="13543" b="16023"/>
          <a:stretch>
            <a:fillRect/>
          </a:stretch>
        </p:blipFill>
        <p:spPr>
          <a:xfrm>
            <a:off x="2036808" y="2735061"/>
            <a:ext cx="515050" cy="526608"/>
          </a:xfrm>
          <a:prstGeom prst="rect">
            <a:avLst/>
          </a:prstGeom>
          <a:ln w="12700">
            <a:miter lim="400000"/>
          </a:ln>
        </p:spPr>
      </p:pic>
      <p:pic>
        <p:nvPicPr>
          <p:cNvPr id="16" name="Image" descr="Image"/>
          <p:cNvPicPr>
            <a:picLocks noChangeAspect="1"/>
          </p:cNvPicPr>
          <p:nvPr/>
        </p:nvPicPr>
        <p:blipFill>
          <a:blip r:embed="rId3"/>
          <a:srcRect r="13543" b="16023"/>
          <a:stretch>
            <a:fillRect/>
          </a:stretch>
        </p:blipFill>
        <p:spPr>
          <a:xfrm>
            <a:off x="4126380" y="2222733"/>
            <a:ext cx="515050" cy="526610"/>
          </a:xfrm>
          <a:prstGeom prst="rect">
            <a:avLst/>
          </a:prstGeom>
          <a:ln w="12700">
            <a:miter lim="400000"/>
          </a:ln>
        </p:spPr>
      </p:pic>
      <p:pic>
        <p:nvPicPr>
          <p:cNvPr id="17" name="Image" descr="Image"/>
          <p:cNvPicPr>
            <a:picLocks noChangeAspect="1"/>
          </p:cNvPicPr>
          <p:nvPr/>
        </p:nvPicPr>
        <p:blipFill>
          <a:blip r:embed="rId3"/>
          <a:srcRect t="17850" r="13543" b="16023"/>
          <a:stretch>
            <a:fillRect/>
          </a:stretch>
        </p:blipFill>
        <p:spPr>
          <a:xfrm>
            <a:off x="3345319" y="3883448"/>
            <a:ext cx="515051" cy="414671"/>
          </a:xfrm>
          <a:prstGeom prst="rect">
            <a:avLst/>
          </a:prstGeom>
          <a:ln w="12700">
            <a:miter lim="400000"/>
          </a:ln>
        </p:spPr>
      </p:pic>
      <p:pic>
        <p:nvPicPr>
          <p:cNvPr id="18" name="Image" descr="Image"/>
          <p:cNvPicPr>
            <a:picLocks noChangeAspect="1"/>
          </p:cNvPicPr>
          <p:nvPr/>
        </p:nvPicPr>
        <p:blipFill>
          <a:blip r:embed="rId3"/>
          <a:srcRect t="17850" r="13543" b="16023"/>
          <a:stretch>
            <a:fillRect/>
          </a:stretch>
        </p:blipFill>
        <p:spPr>
          <a:xfrm>
            <a:off x="3271831" y="3337389"/>
            <a:ext cx="515050" cy="414671"/>
          </a:xfrm>
          <a:prstGeom prst="rect">
            <a:avLst/>
          </a:prstGeom>
          <a:ln w="12700">
            <a:miter lim="400000"/>
          </a:ln>
        </p:spPr>
      </p:pic>
      <p:pic>
        <p:nvPicPr>
          <p:cNvPr id="19" name="Image" descr="Image"/>
          <p:cNvPicPr>
            <a:picLocks noChangeAspect="1"/>
          </p:cNvPicPr>
          <p:nvPr/>
        </p:nvPicPr>
        <p:blipFill>
          <a:blip r:embed="rId3"/>
          <a:srcRect t="17850" r="13543" b="16023"/>
          <a:stretch>
            <a:fillRect/>
          </a:stretch>
        </p:blipFill>
        <p:spPr>
          <a:xfrm>
            <a:off x="2756781" y="3775287"/>
            <a:ext cx="515050" cy="414669"/>
          </a:xfrm>
          <a:prstGeom prst="rect">
            <a:avLst/>
          </a:prstGeom>
          <a:ln w="12700">
            <a:miter lim="400000"/>
          </a:ln>
        </p:spPr>
      </p:pic>
      <p:sp>
        <p:nvSpPr>
          <p:cNvPr id="2" name="Todays talk">
            <a:extLst>
              <a:ext uri="{FF2B5EF4-FFF2-40B4-BE49-F238E27FC236}">
                <a16:creationId xmlns:a16="http://schemas.microsoft.com/office/drawing/2014/main" id="{2BC1312A-61B2-98C0-15D2-909B1E61E449}"/>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feature selection</a:t>
            </a:r>
          </a:p>
        </p:txBody>
      </p:sp>
      <p:sp>
        <p:nvSpPr>
          <p:cNvPr id="6" name="TextBox 5">
            <a:extLst>
              <a:ext uri="{FF2B5EF4-FFF2-40B4-BE49-F238E27FC236}">
                <a16:creationId xmlns:a16="http://schemas.microsoft.com/office/drawing/2014/main" id="{D8B5B445-2757-8068-C035-3930D35C38C3}"/>
              </a:ext>
            </a:extLst>
          </p:cNvPr>
          <p:cNvSpPr txBox="1"/>
          <p:nvPr/>
        </p:nvSpPr>
        <p:spPr>
          <a:xfrm>
            <a:off x="5028796" y="2922029"/>
            <a:ext cx="994611" cy="307777"/>
          </a:xfrm>
          <a:prstGeom prst="rect">
            <a:avLst/>
          </a:prstGeom>
          <a:noFill/>
        </p:spPr>
        <p:txBody>
          <a:bodyPr wrap="square">
            <a:spAutoFit/>
          </a:bodyPr>
          <a:lstStyle/>
          <a:p>
            <a:pPr algn="ctr"/>
            <a:r>
              <a:rPr lang="en-US" b="1" dirty="0">
                <a:latin typeface="Avenir Book" panose="02000503020000020003" pitchFamily="2" charset="0"/>
              </a:rPr>
              <a:t>gene 1</a:t>
            </a:r>
          </a:p>
        </p:txBody>
      </p:sp>
      <p:sp>
        <p:nvSpPr>
          <p:cNvPr id="20" name="TextBox 19">
            <a:extLst>
              <a:ext uri="{FF2B5EF4-FFF2-40B4-BE49-F238E27FC236}">
                <a16:creationId xmlns:a16="http://schemas.microsoft.com/office/drawing/2014/main" id="{95700620-AF5F-036B-CC43-303412FFF3E5}"/>
              </a:ext>
            </a:extLst>
          </p:cNvPr>
          <p:cNvSpPr txBox="1"/>
          <p:nvPr/>
        </p:nvSpPr>
        <p:spPr>
          <a:xfrm>
            <a:off x="2870902" y="951841"/>
            <a:ext cx="994611" cy="307777"/>
          </a:xfrm>
          <a:prstGeom prst="rect">
            <a:avLst/>
          </a:prstGeom>
          <a:noFill/>
        </p:spPr>
        <p:txBody>
          <a:bodyPr wrap="square">
            <a:spAutoFit/>
          </a:bodyPr>
          <a:lstStyle/>
          <a:p>
            <a:pPr algn="ctr"/>
            <a:r>
              <a:rPr lang="en-US" b="1" dirty="0">
                <a:latin typeface="Avenir Book" panose="02000503020000020003" pitchFamily="2" charset="0"/>
              </a:rPr>
              <a:t>gene 2</a:t>
            </a:r>
          </a:p>
        </p:txBody>
      </p:sp>
      <p:sp>
        <p:nvSpPr>
          <p:cNvPr id="21" name="TextBox 20">
            <a:extLst>
              <a:ext uri="{FF2B5EF4-FFF2-40B4-BE49-F238E27FC236}">
                <a16:creationId xmlns:a16="http://schemas.microsoft.com/office/drawing/2014/main" id="{9D5CA2BD-32B1-BC10-45B1-358F88F9C902}"/>
              </a:ext>
            </a:extLst>
          </p:cNvPr>
          <p:cNvSpPr txBox="1"/>
          <p:nvPr/>
        </p:nvSpPr>
        <p:spPr>
          <a:xfrm>
            <a:off x="1775721" y="3905728"/>
            <a:ext cx="994611" cy="307777"/>
          </a:xfrm>
          <a:prstGeom prst="rect">
            <a:avLst/>
          </a:prstGeom>
          <a:noFill/>
        </p:spPr>
        <p:txBody>
          <a:bodyPr wrap="square">
            <a:spAutoFit/>
          </a:bodyPr>
          <a:lstStyle/>
          <a:p>
            <a:pPr algn="ctr"/>
            <a:r>
              <a:rPr lang="en-US" b="1" dirty="0">
                <a:latin typeface="Avenir Book" panose="02000503020000020003" pitchFamily="2" charset="0"/>
              </a:rPr>
              <a:t>gene 3</a:t>
            </a:r>
          </a:p>
        </p:txBody>
      </p:sp>
      <p:sp>
        <p:nvSpPr>
          <p:cNvPr id="3" name="Right Arrow 2">
            <a:extLst>
              <a:ext uri="{FF2B5EF4-FFF2-40B4-BE49-F238E27FC236}">
                <a16:creationId xmlns:a16="http://schemas.microsoft.com/office/drawing/2014/main" id="{59A9DFD3-C6E0-00A2-B420-FA77690A4087}"/>
              </a:ext>
            </a:extLst>
          </p:cNvPr>
          <p:cNvSpPr/>
          <p:nvPr/>
        </p:nvSpPr>
        <p:spPr>
          <a:xfrm>
            <a:off x="6152940" y="2508988"/>
            <a:ext cx="558934" cy="262952"/>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2A30B0-AA68-8D09-A707-129A3B9CDC27}"/>
              </a:ext>
            </a:extLst>
          </p:cNvPr>
          <p:cNvSpPr txBox="1"/>
          <p:nvPr/>
        </p:nvSpPr>
        <p:spPr>
          <a:xfrm>
            <a:off x="7026351" y="1936178"/>
            <a:ext cx="4513932" cy="1815882"/>
          </a:xfrm>
          <a:prstGeom prst="rect">
            <a:avLst/>
          </a:prstGeom>
          <a:noFill/>
        </p:spPr>
        <p:txBody>
          <a:bodyPr wrap="square">
            <a:spAutoFit/>
          </a:bodyPr>
          <a:lstStyle/>
          <a:p>
            <a:pPr algn="ctr"/>
            <a:r>
              <a:rPr lang="en-US" sz="2800" dirty="0">
                <a:latin typeface="Avenir Book" charset="0"/>
                <a:ea typeface="Avenir Book" charset="0"/>
                <a:cs typeface="Avenir Book" charset="0"/>
              </a:rPr>
              <a:t>Cells are in 20,000 dimensional space (one dimension for each gene), but hard to visualize!</a:t>
            </a:r>
          </a:p>
        </p:txBody>
      </p:sp>
    </p:spTree>
    <p:extLst>
      <p:ext uri="{BB962C8B-B14F-4D97-AF65-F5344CB8AC3E}">
        <p14:creationId xmlns:p14="http://schemas.microsoft.com/office/powerpoint/2010/main" val="222849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DE7DC89-A01D-BE45-BFFC-8641B51AC81C}"/>
              </a:ext>
            </a:extLst>
          </p:cNvPr>
          <p:cNvGrpSpPr/>
          <p:nvPr/>
        </p:nvGrpSpPr>
        <p:grpSpPr>
          <a:xfrm>
            <a:off x="2686129" y="1060315"/>
            <a:ext cx="7240946" cy="4447387"/>
            <a:chOff x="1162129" y="1060314"/>
            <a:chExt cx="7240946" cy="4447387"/>
          </a:xfrm>
        </p:grpSpPr>
        <p:pic>
          <p:nvPicPr>
            <p:cNvPr id="2" name="Picture 1">
              <a:extLst>
                <a:ext uri="{FF2B5EF4-FFF2-40B4-BE49-F238E27FC236}">
                  <a16:creationId xmlns:a16="http://schemas.microsoft.com/office/drawing/2014/main" id="{3F8194E8-8712-1F48-B5DF-236B005D3A19}"/>
                </a:ext>
              </a:extLst>
            </p:cNvPr>
            <p:cNvPicPr>
              <a:picLocks noChangeAspect="1"/>
            </p:cNvPicPr>
            <p:nvPr/>
          </p:nvPicPr>
          <p:blipFill>
            <a:blip r:embed="rId2"/>
            <a:stretch>
              <a:fillRect/>
            </a:stretch>
          </p:blipFill>
          <p:spPr>
            <a:xfrm>
              <a:off x="1204993" y="1060314"/>
              <a:ext cx="7198082" cy="4447387"/>
            </a:xfrm>
            <a:prstGeom prst="rect">
              <a:avLst/>
            </a:prstGeom>
          </p:spPr>
        </p:pic>
        <p:sp>
          <p:nvSpPr>
            <p:cNvPr id="3" name="Rectangle 2">
              <a:extLst>
                <a:ext uri="{FF2B5EF4-FFF2-40B4-BE49-F238E27FC236}">
                  <a16:creationId xmlns:a16="http://schemas.microsoft.com/office/drawing/2014/main" id="{1EBFF164-D62A-6143-94AF-BB8AD3E5B3AC}"/>
                </a:ext>
              </a:extLst>
            </p:cNvPr>
            <p:cNvSpPr/>
            <p:nvPr/>
          </p:nvSpPr>
          <p:spPr>
            <a:xfrm>
              <a:off x="3731596" y="5036214"/>
              <a:ext cx="2412030" cy="369332"/>
            </a:xfrm>
            <a:prstGeom prst="rect">
              <a:avLst/>
            </a:prstGeom>
            <a:solidFill>
              <a:schemeClr val="bg1"/>
            </a:solidFill>
          </p:spPr>
          <p:txBody>
            <a:bodyPr wrap="square">
              <a:spAutoFit/>
            </a:bodyPr>
            <a:lstStyle/>
            <a:p>
              <a:pPr algn="ctr"/>
              <a:r>
                <a:rPr lang="en-US" b="1" dirty="0">
                  <a:latin typeface="Avenir Book" charset="0"/>
                  <a:ea typeface="Avenir Book" charset="0"/>
                  <a:cs typeface="Avenir Book" charset="0"/>
                </a:rPr>
                <a:t>Mean counts</a:t>
              </a:r>
            </a:p>
          </p:txBody>
        </p:sp>
        <p:sp>
          <p:nvSpPr>
            <p:cNvPr id="4" name="Rectangle 3">
              <a:extLst>
                <a:ext uri="{FF2B5EF4-FFF2-40B4-BE49-F238E27FC236}">
                  <a16:creationId xmlns:a16="http://schemas.microsoft.com/office/drawing/2014/main" id="{2178C220-9DAC-E24B-9B3F-C33CB4B97857}"/>
                </a:ext>
              </a:extLst>
            </p:cNvPr>
            <p:cNvSpPr/>
            <p:nvPr/>
          </p:nvSpPr>
          <p:spPr>
            <a:xfrm rot="16200000">
              <a:off x="571776" y="2862068"/>
              <a:ext cx="1550038" cy="369332"/>
            </a:xfrm>
            <a:prstGeom prst="rect">
              <a:avLst/>
            </a:prstGeom>
            <a:solidFill>
              <a:schemeClr val="bg1"/>
            </a:solidFill>
          </p:spPr>
          <p:txBody>
            <a:bodyPr wrap="square">
              <a:spAutoFit/>
            </a:bodyPr>
            <a:lstStyle/>
            <a:p>
              <a:pPr algn="ctr"/>
              <a:r>
                <a:rPr lang="en-US" b="1" dirty="0">
                  <a:latin typeface="Avenir Book" charset="0"/>
                  <a:ea typeface="Avenir Book" charset="0"/>
                  <a:cs typeface="Avenir Book" charset="0"/>
                </a:rPr>
                <a:t>CV (counts)</a:t>
              </a:r>
            </a:p>
          </p:txBody>
        </p:sp>
      </p:grpSp>
      <p:sp>
        <p:nvSpPr>
          <p:cNvPr id="7" name="Todays talk">
            <a:extLst>
              <a:ext uri="{FF2B5EF4-FFF2-40B4-BE49-F238E27FC236}">
                <a16:creationId xmlns:a16="http://schemas.microsoft.com/office/drawing/2014/main" id="{3B554850-0D0B-FB49-A27A-5EE990B5816F}"/>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Single-cell RNA-Seq analysis: feature selection</a:t>
            </a:r>
          </a:p>
        </p:txBody>
      </p:sp>
      <p:sp>
        <p:nvSpPr>
          <p:cNvPr id="5" name="Rectangle 4">
            <a:extLst>
              <a:ext uri="{FF2B5EF4-FFF2-40B4-BE49-F238E27FC236}">
                <a16:creationId xmlns:a16="http://schemas.microsoft.com/office/drawing/2014/main" id="{B5C6D00F-FEA1-DA4B-F4E6-D52392C3A14F}"/>
              </a:ext>
            </a:extLst>
          </p:cNvPr>
          <p:cNvSpPr/>
          <p:nvPr/>
        </p:nvSpPr>
        <p:spPr>
          <a:xfrm>
            <a:off x="2609742" y="5751253"/>
            <a:ext cx="770373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Find genes (features) that are outliers in a plot of mean of gene expression vs variance of gene expression</a:t>
            </a:r>
          </a:p>
        </p:txBody>
      </p:sp>
    </p:spTree>
    <p:extLst>
      <p:ext uri="{BB962C8B-B14F-4D97-AF65-F5344CB8AC3E}">
        <p14:creationId xmlns:p14="http://schemas.microsoft.com/office/powerpoint/2010/main" val="369538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ifferent types of cells&#10;&#10;Description automatically generated">
            <a:extLst>
              <a:ext uri="{FF2B5EF4-FFF2-40B4-BE49-F238E27FC236}">
                <a16:creationId xmlns:a16="http://schemas.microsoft.com/office/drawing/2014/main" id="{3A289F6F-EBEB-585A-6304-6ABB033A06F9}"/>
              </a:ext>
            </a:extLst>
          </p:cNvPr>
          <p:cNvPicPr>
            <a:picLocks noChangeAspect="1"/>
          </p:cNvPicPr>
          <p:nvPr/>
        </p:nvPicPr>
        <p:blipFill>
          <a:blip r:embed="rId2"/>
          <a:stretch>
            <a:fillRect/>
          </a:stretch>
        </p:blipFill>
        <p:spPr>
          <a:xfrm>
            <a:off x="1826317" y="1180418"/>
            <a:ext cx="8895291" cy="5303817"/>
          </a:xfrm>
          <a:prstGeom prst="rect">
            <a:avLst/>
          </a:prstGeom>
        </p:spPr>
      </p:pic>
      <p:sp>
        <p:nvSpPr>
          <p:cNvPr id="4" name="Rectangle 3">
            <a:extLst>
              <a:ext uri="{FF2B5EF4-FFF2-40B4-BE49-F238E27FC236}">
                <a16:creationId xmlns:a16="http://schemas.microsoft.com/office/drawing/2014/main" id="{F675DC20-F7E4-8340-A79E-24EC95C553D6}"/>
              </a:ext>
            </a:extLst>
          </p:cNvPr>
          <p:cNvSpPr/>
          <p:nvPr/>
        </p:nvSpPr>
        <p:spPr>
          <a:xfrm>
            <a:off x="7620000" y="6581001"/>
            <a:ext cx="4572000" cy="276999"/>
          </a:xfrm>
          <a:prstGeom prst="rect">
            <a:avLst/>
          </a:prstGeom>
        </p:spPr>
        <p:txBody>
          <a:bodyPr>
            <a:spAutoFit/>
          </a:bodyPr>
          <a:lstStyle/>
          <a:p>
            <a:pPr algn="r"/>
            <a:r>
              <a:rPr lang="en-US" sz="1200" dirty="0" err="1">
                <a:latin typeface="Avenir" panose="02000503020000020003" pitchFamily="2" charset="0"/>
              </a:rPr>
              <a:t>Kiselev</a:t>
            </a:r>
            <a:r>
              <a:rPr lang="en-US" sz="1200" dirty="0">
                <a:latin typeface="Avenir" panose="02000503020000020003" pitchFamily="2" charset="0"/>
              </a:rPr>
              <a:t> C. at </a:t>
            </a:r>
            <a:r>
              <a:rPr lang="en-US" sz="1200" i="1" dirty="0">
                <a:latin typeface="Avenir" panose="02000503020000020003" pitchFamily="2" charset="0"/>
              </a:rPr>
              <a:t>al. </a:t>
            </a:r>
            <a:r>
              <a:rPr lang="en-US" sz="1200" dirty="0">
                <a:latin typeface="Avenir" panose="02000503020000020003" pitchFamily="2" charset="0"/>
              </a:rPr>
              <a:t>(2019) </a:t>
            </a:r>
            <a:r>
              <a:rPr lang="en-US" sz="1200" i="1" dirty="0">
                <a:latin typeface="Avenir" panose="02000503020000020003" pitchFamily="2" charset="0"/>
              </a:rPr>
              <a:t>Nature Reviews Genetics</a:t>
            </a:r>
            <a:r>
              <a:rPr lang="en-US" sz="1200" dirty="0">
                <a:latin typeface="Avenir" panose="02000503020000020003" pitchFamily="2" charset="0"/>
              </a:rPr>
              <a:t>. 20: 273-282.</a:t>
            </a:r>
          </a:p>
        </p:txBody>
      </p:sp>
      <p:sp>
        <p:nvSpPr>
          <p:cNvPr id="6" name="Rectangle 5">
            <a:extLst>
              <a:ext uri="{FF2B5EF4-FFF2-40B4-BE49-F238E27FC236}">
                <a16:creationId xmlns:a16="http://schemas.microsoft.com/office/drawing/2014/main" id="{AF31FF65-8994-C14E-98AE-1CC664ECABAE}"/>
              </a:ext>
            </a:extLst>
          </p:cNvPr>
          <p:cNvSpPr/>
          <p:nvPr/>
        </p:nvSpPr>
        <p:spPr>
          <a:xfrm>
            <a:off x="1668685" y="897395"/>
            <a:ext cx="3425720"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Quality</a:t>
            </a:r>
            <a:r>
              <a:rPr kumimoji="0" lang="en-US" b="1" i="0" u="none" strike="noStrike" kern="1200" cap="none" spc="0" normalizeH="0" noProof="0">
                <a:ln>
                  <a:noFill/>
                </a:ln>
                <a:solidFill>
                  <a:srgbClr val="000000"/>
                </a:solidFill>
                <a:effectLst/>
                <a:uLnTx/>
                <a:uFillTx/>
                <a:latin typeface="Avenir Book" charset="0"/>
                <a:ea typeface="Avenir Book" charset="0"/>
                <a:cs typeface="Avenir Book" charset="0"/>
              </a:rPr>
              <a:t> control</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7" name="Rectangle 6">
            <a:extLst>
              <a:ext uri="{FF2B5EF4-FFF2-40B4-BE49-F238E27FC236}">
                <a16:creationId xmlns:a16="http://schemas.microsoft.com/office/drawing/2014/main" id="{AF31FF65-8994-C14E-98AE-1CC664ECABAE}"/>
              </a:ext>
            </a:extLst>
          </p:cNvPr>
          <p:cNvSpPr/>
          <p:nvPr/>
        </p:nvSpPr>
        <p:spPr>
          <a:xfrm>
            <a:off x="4716465" y="897395"/>
            <a:ext cx="3139741"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Normalization</a:t>
            </a:r>
          </a:p>
        </p:txBody>
      </p:sp>
      <p:sp>
        <p:nvSpPr>
          <p:cNvPr id="8" name="Rectangle 7">
            <a:extLst>
              <a:ext uri="{FF2B5EF4-FFF2-40B4-BE49-F238E27FC236}">
                <a16:creationId xmlns:a16="http://schemas.microsoft.com/office/drawing/2014/main" id="{AF31FF65-8994-C14E-98AE-1CC664ECABAE}"/>
              </a:ext>
            </a:extLst>
          </p:cNvPr>
          <p:cNvSpPr/>
          <p:nvPr/>
        </p:nvSpPr>
        <p:spPr>
          <a:xfrm>
            <a:off x="7852231" y="897395"/>
            <a:ext cx="3095302"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Avenir Book" charset="0"/>
                <a:ea typeface="Avenir Book" charset="0"/>
                <a:cs typeface="Avenir Book" charset="0"/>
              </a:rPr>
              <a:t>Feature selection</a:t>
            </a:r>
            <a:endPar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AF31FF65-8994-C14E-98AE-1CC664ECABAE}"/>
              </a:ext>
            </a:extLst>
          </p:cNvPr>
          <p:cNvSpPr/>
          <p:nvPr/>
        </p:nvSpPr>
        <p:spPr>
          <a:xfrm>
            <a:off x="1901371" y="3909112"/>
            <a:ext cx="2779955"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Dimensional reduction</a:t>
            </a:r>
          </a:p>
        </p:txBody>
      </p:sp>
      <p:sp>
        <p:nvSpPr>
          <p:cNvPr id="10" name="Rectangle 9">
            <a:extLst>
              <a:ext uri="{FF2B5EF4-FFF2-40B4-BE49-F238E27FC236}">
                <a16:creationId xmlns:a16="http://schemas.microsoft.com/office/drawing/2014/main" id="{AF31FF65-8994-C14E-98AE-1CC664ECABAE}"/>
              </a:ext>
            </a:extLst>
          </p:cNvPr>
          <p:cNvSpPr/>
          <p:nvPr/>
        </p:nvSpPr>
        <p:spPr>
          <a:xfrm>
            <a:off x="4833255" y="3909112"/>
            <a:ext cx="2646626"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Cell-cell distances</a:t>
            </a:r>
          </a:p>
        </p:txBody>
      </p:sp>
      <p:sp>
        <p:nvSpPr>
          <p:cNvPr id="11" name="Rectangle 10">
            <a:extLst>
              <a:ext uri="{FF2B5EF4-FFF2-40B4-BE49-F238E27FC236}">
                <a16:creationId xmlns:a16="http://schemas.microsoft.com/office/drawing/2014/main" id="{AF31FF65-8994-C14E-98AE-1CC664ECABAE}"/>
              </a:ext>
            </a:extLst>
          </p:cNvPr>
          <p:cNvSpPr/>
          <p:nvPr/>
        </p:nvSpPr>
        <p:spPr>
          <a:xfrm>
            <a:off x="7617298" y="3909112"/>
            <a:ext cx="366030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venir Book" charset="0"/>
                <a:ea typeface="Avenir Book" charset="0"/>
                <a:cs typeface="Avenir Book" charset="0"/>
              </a:rPr>
              <a:t>Unsupervised clustering</a:t>
            </a:r>
          </a:p>
        </p:txBody>
      </p:sp>
      <p:sp>
        <p:nvSpPr>
          <p:cNvPr id="15" name="Rectangle 14"/>
          <p:cNvSpPr/>
          <p:nvPr/>
        </p:nvSpPr>
        <p:spPr bwMode="auto">
          <a:xfrm>
            <a:off x="10208205" y="2100264"/>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Rectangle 15"/>
          <p:cNvSpPr/>
          <p:nvPr/>
        </p:nvSpPr>
        <p:spPr bwMode="auto">
          <a:xfrm>
            <a:off x="4670191" y="4909642"/>
            <a:ext cx="840903" cy="525950"/>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ectangle 17"/>
          <p:cNvSpPr/>
          <p:nvPr/>
        </p:nvSpPr>
        <p:spPr bwMode="auto">
          <a:xfrm>
            <a:off x="4673953" y="4298379"/>
            <a:ext cx="2805928" cy="2427861"/>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ectangle 18"/>
          <p:cNvSpPr/>
          <p:nvPr/>
        </p:nvSpPr>
        <p:spPr bwMode="auto">
          <a:xfrm>
            <a:off x="8134439" y="4213298"/>
            <a:ext cx="2805928" cy="239673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ctangle 20"/>
          <p:cNvSpPr/>
          <p:nvPr/>
        </p:nvSpPr>
        <p:spPr bwMode="auto">
          <a:xfrm>
            <a:off x="1402104" y="4075189"/>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ctangle 21"/>
          <p:cNvSpPr/>
          <p:nvPr/>
        </p:nvSpPr>
        <p:spPr bwMode="auto">
          <a:xfrm>
            <a:off x="7376752" y="4401765"/>
            <a:ext cx="840903" cy="179835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Rectangle 22"/>
          <p:cNvSpPr/>
          <p:nvPr/>
        </p:nvSpPr>
        <p:spPr bwMode="auto">
          <a:xfrm>
            <a:off x="1451435" y="3640000"/>
            <a:ext cx="9826167" cy="269112"/>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odays talk">
            <a:extLst>
              <a:ext uri="{FF2B5EF4-FFF2-40B4-BE49-F238E27FC236}">
                <a16:creationId xmlns:a16="http://schemas.microsoft.com/office/drawing/2014/main" id="{819AD5AC-A658-2741-877C-4B5C472F2E1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Determining cell type, state, and function</a:t>
            </a:r>
          </a:p>
        </p:txBody>
      </p:sp>
    </p:spTree>
    <p:extLst>
      <p:ext uri="{BB962C8B-B14F-4D97-AF65-F5344CB8AC3E}">
        <p14:creationId xmlns:p14="http://schemas.microsoft.com/office/powerpoint/2010/main" val="283031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p:nvPr/>
        </p:nvSpPr>
        <p:spPr>
          <a:xfrm>
            <a:off x="1600200" y="1402670"/>
            <a:ext cx="9143999" cy="39087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venir"/>
                <a:ea typeface="Avenir"/>
                <a:cs typeface="Avenir"/>
                <a:sym typeface="Avenir"/>
              </a:rPr>
              <a:t>Cells are in ~20,000 dimensional space</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many genes are lowly detected / noisy measurements</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genes are not independent of one another! rather they operate in coregulatory modules</a:t>
            </a:r>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Avenir"/>
                <a:ea typeface="Avenir"/>
                <a:cs typeface="Avenir"/>
                <a:sym typeface="Avenir"/>
              </a:rPr>
              <a:t>curse of dimensionality</a:t>
            </a:r>
            <a:endParaRPr/>
          </a:p>
          <a:p>
            <a:pPr marL="457200" marR="0" lvl="0" indent="-330200" algn="l" rtl="0">
              <a:spcBef>
                <a:spcPts val="0"/>
              </a:spcBef>
              <a:spcAft>
                <a:spcPts val="0"/>
              </a:spcAft>
              <a:buClr>
                <a:schemeClr val="dk1"/>
              </a:buClr>
              <a:buSzPts val="2000"/>
              <a:buFont typeface="Arial"/>
              <a:buNone/>
            </a:pPr>
            <a:endParaRPr sz="2000">
              <a:solidFill>
                <a:schemeClr val="dk1"/>
              </a:solidFill>
              <a:latin typeface="Avenir"/>
              <a:ea typeface="Avenir"/>
              <a:cs typeface="Avenir"/>
              <a:sym typeface="Avenir"/>
            </a:endParaRPr>
          </a:p>
          <a:p>
            <a:pPr marL="0" marR="0" lvl="0" indent="0" algn="l" rtl="0">
              <a:spcBef>
                <a:spcPts val="0"/>
              </a:spcBef>
              <a:spcAft>
                <a:spcPts val="0"/>
              </a:spcAft>
              <a:buNone/>
            </a:pPr>
            <a:endParaRPr sz="2000">
              <a:solidFill>
                <a:schemeClr val="dk1"/>
              </a:solidFill>
              <a:latin typeface="Avenir"/>
              <a:ea typeface="Avenir"/>
              <a:cs typeface="Avenir"/>
              <a:sym typeface="Avenir"/>
            </a:endParaRPr>
          </a:p>
          <a:p>
            <a:pPr marL="0" marR="0" lvl="0" indent="0" algn="l" rtl="0">
              <a:spcBef>
                <a:spcPts val="0"/>
              </a:spcBef>
              <a:spcAft>
                <a:spcPts val="0"/>
              </a:spcAft>
              <a:buNone/>
            </a:pPr>
            <a:r>
              <a:rPr lang="en-US" sz="2800" b="1">
                <a:solidFill>
                  <a:schemeClr val="dk1"/>
                </a:solidFill>
                <a:latin typeface="Avenir"/>
                <a:ea typeface="Avenir"/>
                <a:cs typeface="Avenir"/>
                <a:sym typeface="Avenir"/>
              </a:rPr>
              <a:t>Principle component analysis moves us from describing cells with 20,000 gene expression values to 10-100 principal component scores</a:t>
            </a:r>
            <a:endParaRPr/>
          </a:p>
        </p:txBody>
      </p:sp>
      <p:sp>
        <p:nvSpPr>
          <p:cNvPr id="2" name="Todays talk">
            <a:extLst>
              <a:ext uri="{FF2B5EF4-FFF2-40B4-BE49-F238E27FC236}">
                <a16:creationId xmlns:a16="http://schemas.microsoft.com/office/drawing/2014/main" id="{F03D7542-A95C-51C0-961D-234CED041DC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Dimensionality reduction</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2959</TotalTime>
  <Words>2643</Words>
  <Application>Microsoft Macintosh PowerPoint</Application>
  <PresentationFormat>Widescreen</PresentationFormat>
  <Paragraphs>395</Paragraphs>
  <Slides>58</Slides>
  <Notes>29</Notes>
  <HiddenSlides>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Avenir Book</vt:lpstr>
      <vt:lpstr>Georgia</vt:lpstr>
      <vt:lpstr>Gill Sans</vt:lpstr>
      <vt:lpstr>Calibri</vt:lpstr>
      <vt:lpstr>Avenir</vt:lpstr>
      <vt:lpstr>-apple-system</vt:lpstr>
      <vt:lpstr>Arial</vt:lpstr>
      <vt:lpstr>NTR</vt:lpstr>
      <vt:lpstr>Office Theme</vt:lpstr>
      <vt:lpstr>2024 Single Cell Workship Colombia  Module 2: Clustering and Cell Annotation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Orr Ashenberg</dc:creator>
  <cp:lastModifiedBy>David Fischer</cp:lastModifiedBy>
  <cp:revision>29</cp:revision>
  <dcterms:created xsi:type="dcterms:W3CDTF">2019-08-24T17:18:32Z</dcterms:created>
  <dcterms:modified xsi:type="dcterms:W3CDTF">2024-07-13T20:31:46Z</dcterms:modified>
</cp:coreProperties>
</file>